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5" r:id="rId1"/>
    <p:sldMasterId id="2147484220" r:id="rId2"/>
    <p:sldMasterId id="2147484232" r:id="rId3"/>
    <p:sldMasterId id="2147484247" r:id="rId4"/>
  </p:sldMasterIdLst>
  <p:notesMasterIdLst>
    <p:notesMasterId r:id="rId20"/>
  </p:notesMasterIdLst>
  <p:handoutMasterIdLst>
    <p:handoutMasterId r:id="rId21"/>
  </p:handoutMasterIdLst>
  <p:sldIdLst>
    <p:sldId id="380" r:id="rId5"/>
    <p:sldId id="372" r:id="rId6"/>
    <p:sldId id="360" r:id="rId7"/>
    <p:sldId id="370" r:id="rId8"/>
    <p:sldId id="272" r:id="rId9"/>
    <p:sldId id="422" r:id="rId10"/>
    <p:sldId id="420" r:id="rId11"/>
    <p:sldId id="423" r:id="rId12"/>
    <p:sldId id="421" r:id="rId13"/>
    <p:sldId id="274" r:id="rId14"/>
    <p:sldId id="439" r:id="rId15"/>
    <p:sldId id="442" r:id="rId16"/>
    <p:sldId id="438" r:id="rId17"/>
    <p:sldId id="443" r:id="rId18"/>
    <p:sldId id="437" r:id="rId1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C3E6"/>
    <a:srgbClr val="FFFFFF"/>
    <a:srgbClr val="B39197"/>
    <a:srgbClr val="BFBFBF"/>
    <a:srgbClr val="353535"/>
    <a:srgbClr val="410611"/>
    <a:srgbClr val="C9D8F7"/>
    <a:srgbClr val="CCECF8"/>
    <a:srgbClr val="CCECFF"/>
    <a:srgbClr val="6409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84E427A-3D55-4303-BF80-6455036E1DE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53" autoAdjust="0"/>
    <p:restoredTop sz="94660"/>
  </p:normalViewPr>
  <p:slideViewPr>
    <p:cSldViewPr snapToGrid="0">
      <p:cViewPr varScale="1">
        <p:scale>
          <a:sx n="41" d="100"/>
          <a:sy n="41" d="100"/>
        </p:scale>
        <p:origin x="1434" y="4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7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13F67EA-4830-4FA8-976D-58AB62F9E7D1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4312028-D750-4FF0-8F1E-A2BCF3453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21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65498BA-75E8-4135-962E-194CF5DF157C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C423414-AAE4-4679-B4AC-86F94972C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62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188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37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96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80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91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01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95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65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03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24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06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23414-AAE4-4679-B4AC-86F94972C9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09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31782" y="569313"/>
            <a:ext cx="5655018" cy="2040759"/>
          </a:xfrm>
        </p:spPr>
        <p:txBody>
          <a:bodyPr/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31783" y="2890348"/>
            <a:ext cx="5655017" cy="274845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/>
          </p:nvPr>
        </p:nvSpPr>
        <p:spPr>
          <a:xfrm>
            <a:off x="0" y="2"/>
            <a:ext cx="2758966" cy="5940101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284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g.jpg"/>
          <p:cNvPicPr>
            <a:picLocks noChangeAspect="1"/>
          </p:cNvPicPr>
          <p:nvPr/>
        </p:nvPicPr>
        <p:blipFill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07"/>
            <a:ext cx="9144000" cy="68777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5325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9843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761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0525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3"/>
          </p:nvPr>
        </p:nvSpPr>
        <p:spPr>
          <a:xfrm>
            <a:off x="401087" y="430146"/>
            <a:ext cx="8397229" cy="5182226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150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36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93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69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42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4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38" y="274639"/>
            <a:ext cx="812346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338" y="1600201"/>
            <a:ext cx="8123462" cy="39507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6234387" y="1600203"/>
            <a:ext cx="2452414" cy="2988015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827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45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57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04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22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954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3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31782" y="569313"/>
            <a:ext cx="5655018" cy="2040759"/>
          </a:xfrm>
        </p:spPr>
        <p:txBody>
          <a:bodyPr/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31783" y="2890348"/>
            <a:ext cx="5655017" cy="274845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/>
          </p:nvPr>
        </p:nvSpPr>
        <p:spPr>
          <a:xfrm>
            <a:off x="0" y="2"/>
            <a:ext cx="2758966" cy="5940101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8719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38" y="274639"/>
            <a:ext cx="812346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338" y="1600201"/>
            <a:ext cx="8123462" cy="39507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6234387" y="1600203"/>
            <a:ext cx="2452414" cy="2988015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816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403" y="4501931"/>
            <a:ext cx="7675313" cy="126704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402" y="3011380"/>
            <a:ext cx="7675314" cy="139552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819402" y="378939"/>
            <a:ext cx="7675313" cy="2417007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5730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459" y="274639"/>
            <a:ext cx="8287342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9459" y="1600203"/>
            <a:ext cx="4097003" cy="40838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2040" y="1600203"/>
            <a:ext cx="3954763" cy="40838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690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403" y="4501931"/>
            <a:ext cx="7675313" cy="126704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402" y="3011380"/>
            <a:ext cx="7675314" cy="139552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819402" y="378939"/>
            <a:ext cx="7675313" cy="2417007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821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8966" y="274639"/>
            <a:ext cx="5927834" cy="741363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58966" y="1215234"/>
            <a:ext cx="299544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58966" y="1854994"/>
            <a:ext cx="2995448" cy="38597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29587" y="1215234"/>
            <a:ext cx="27572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29587" y="1854994"/>
            <a:ext cx="2757214" cy="38597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155268" y="274639"/>
            <a:ext cx="2452414" cy="2623723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>
            <a:off x="155268" y="3116479"/>
            <a:ext cx="2452414" cy="2598308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3319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94057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3"/>
          </p:nvPr>
        </p:nvSpPr>
        <p:spPr>
          <a:xfrm>
            <a:off x="216723" y="348214"/>
            <a:ext cx="3890524" cy="5233432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63310" y="348216"/>
            <a:ext cx="4435005" cy="53051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3330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901" y="273051"/>
            <a:ext cx="5050305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4623" y="273054"/>
            <a:ext cx="2722179" cy="53802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0901" y="1435104"/>
            <a:ext cx="5050305" cy="421823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265594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704" y="4800601"/>
            <a:ext cx="7939097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47704" y="402900"/>
            <a:ext cx="7939097" cy="43246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7704" y="5367340"/>
            <a:ext cx="7939097" cy="43962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71762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g.jpg"/>
          <p:cNvPicPr>
            <a:picLocks noChangeAspect="1"/>
          </p:cNvPicPr>
          <p:nvPr/>
        </p:nvPicPr>
        <p:blipFill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07"/>
            <a:ext cx="9144000" cy="68777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2821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6187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859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0038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3"/>
          </p:nvPr>
        </p:nvSpPr>
        <p:spPr>
          <a:xfrm>
            <a:off x="401087" y="430146"/>
            <a:ext cx="8397229" cy="5182226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049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459" y="274639"/>
            <a:ext cx="8287342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9459" y="1600203"/>
            <a:ext cx="4097003" cy="40838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2040" y="1600203"/>
            <a:ext cx="3954763" cy="40838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5507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857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210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132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0402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529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411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663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0982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53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02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8966" y="274639"/>
            <a:ext cx="5927834" cy="741363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58966" y="1215234"/>
            <a:ext cx="299544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58966" y="1854994"/>
            <a:ext cx="2995448" cy="38597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29587" y="1215234"/>
            <a:ext cx="27572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29587" y="1854994"/>
            <a:ext cx="2757214" cy="38597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155268" y="274639"/>
            <a:ext cx="2452414" cy="2623723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>
            <a:off x="155268" y="3116479"/>
            <a:ext cx="2452414" cy="2598308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5959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414-5991-4286-AF5A-A2D97F8FEA8F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98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27670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3"/>
          </p:nvPr>
        </p:nvSpPr>
        <p:spPr>
          <a:xfrm>
            <a:off x="216723" y="348214"/>
            <a:ext cx="3890524" cy="5233432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63310" y="348216"/>
            <a:ext cx="4435005" cy="53051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60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901" y="273051"/>
            <a:ext cx="5050305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4623" y="273054"/>
            <a:ext cx="2722179" cy="53802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0901" y="1435104"/>
            <a:ext cx="5050305" cy="421823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22728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704" y="4800601"/>
            <a:ext cx="7939097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47704" y="402900"/>
            <a:ext cx="7939097" cy="43246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7704" y="5367340"/>
            <a:ext cx="7939097" cy="43962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1873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g.jpg"/>
          <p:cNvPicPr>
            <a:picLocks noChangeAspect="1"/>
          </p:cNvPicPr>
          <p:nvPr/>
        </p:nvPicPr>
        <p:blipFill>
          <a:blip r:embed="rId16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07"/>
            <a:ext cx="9144000" cy="687770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6248" y="653"/>
            <a:ext cx="80005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48" y="1600201"/>
            <a:ext cx="8000552" cy="3950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" y="5940103"/>
            <a:ext cx="9143998" cy="917899"/>
            <a:chOff x="2" y="5940101"/>
            <a:chExt cx="9143998" cy="917899"/>
          </a:xfrm>
        </p:grpSpPr>
        <p:sp>
          <p:nvSpPr>
            <p:cNvPr id="8" name="Rectangle 7"/>
            <p:cNvSpPr/>
            <p:nvPr/>
          </p:nvSpPr>
          <p:spPr>
            <a:xfrm>
              <a:off x="2" y="5940101"/>
              <a:ext cx="9143998" cy="917899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067" y="5940101"/>
              <a:ext cx="4879331" cy="91440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0" y="1157233"/>
            <a:ext cx="9143998" cy="53790"/>
          </a:xfrm>
          <a:prstGeom prst="rect">
            <a:avLst/>
          </a:prstGeom>
          <a:solidFill>
            <a:srgbClr val="4106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7672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  <p:sldLayoutId id="2147484217" r:id="rId12"/>
    <p:sldLayoutId id="2147484218" r:id="rId13"/>
    <p:sldLayoutId id="2147484219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2D2E2B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54565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4565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54565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95414-5991-4286-AF5A-A2D97F8FEA8F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6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g.jpg"/>
          <p:cNvPicPr>
            <a:picLocks noChangeAspect="1"/>
          </p:cNvPicPr>
          <p:nvPr/>
        </p:nvPicPr>
        <p:blipFill>
          <a:blip r:embed="rId16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07"/>
            <a:ext cx="9144000" cy="687770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65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48" y="1600201"/>
            <a:ext cx="8000552" cy="3950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" y="5940103"/>
            <a:ext cx="9143998" cy="917899"/>
          </a:xfrm>
          <a:prstGeom prst="rect">
            <a:avLst/>
          </a:prstGeom>
          <a:solidFill>
            <a:srgbClr val="4106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068" y="5940101"/>
            <a:ext cx="487933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20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  <p:sldLayoutId id="2147484244" r:id="rId12"/>
    <p:sldLayoutId id="2147484245" r:id="rId13"/>
    <p:sldLayoutId id="2147484246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2D2E2B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54565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4565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54565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95414-5991-4286-AF5A-A2D97F8FEA8F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64B9B-D588-4A45-B724-BE907C8BA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4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297"/>
            <a:ext cx="9144793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866900"/>
          </a:xfrm>
          <a:noFill/>
          <a:effectLst/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Effects of the Introduction of Feed Grains into Mid-South Soybean Production Systems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7150" y="4209842"/>
            <a:ext cx="9048750" cy="1587738"/>
          </a:xfrm>
        </p:spPr>
        <p:txBody>
          <a:bodyPr>
            <a:noAutofit/>
          </a:bodyPr>
          <a:lstStyle/>
          <a:p>
            <a:r>
              <a:rPr lang="en-US" sz="2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Gurpreet Kaur, B.R. Golden, D. Reynolds, J.M. Orlowski, T. Irby, W.J. Ross, G. Stevens,</a:t>
            </a:r>
            <a:r>
              <a:rPr lang="en-US" sz="2600" b="1" baseline="30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J. Copes, C.B. Neely, and L.L. Falconer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11855"/>
            <a:ext cx="914400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44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578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-197" y="4"/>
            <a:ext cx="9144397" cy="645456"/>
            <a:chOff x="-198" y="1"/>
            <a:chExt cx="9144397" cy="1079241"/>
          </a:xfrm>
        </p:grpSpPr>
        <p:sp>
          <p:nvSpPr>
            <p:cNvPr id="19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SOIL Mg CONCENTRATION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06" y="1234440"/>
            <a:ext cx="8355588" cy="4389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38550" y="755284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  <a:cs typeface="Times New Roman" panose="02020603050405020304" pitchFamily="18" charset="0"/>
              </a:rPr>
              <a:t>Stoneville, MS</a:t>
            </a:r>
          </a:p>
        </p:txBody>
      </p:sp>
      <p:sp>
        <p:nvSpPr>
          <p:cNvPr id="9" name="Rectangle 8"/>
          <p:cNvSpPr/>
          <p:nvPr/>
        </p:nvSpPr>
        <p:spPr>
          <a:xfrm>
            <a:off x="4305301" y="2819400"/>
            <a:ext cx="1219200" cy="504825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353301" y="2714625"/>
            <a:ext cx="1219200" cy="504825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88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1216024"/>
            <a:ext cx="8444753" cy="4135905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2017 post harvest nematode samples and soil nutrient samples were analyzed by this summer.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Publications: Journal articles</a:t>
            </a:r>
          </a:p>
          <a:p>
            <a:pPr marL="627063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Crop rotation influences on corn and soybean yield and economics in the Mid-south US</a:t>
            </a:r>
          </a:p>
          <a:p>
            <a:pPr marL="627063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Grain sorghum yield and net returns as affected by the crop rotation under dryland conditions</a:t>
            </a:r>
          </a:p>
          <a:p>
            <a:pPr marL="627063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Long-term management effects on soil properties in corn-soybean cropping systems in Mid-south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5888" indent="-115888">
              <a:buNone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3225" indent="-403225">
              <a:buNone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3225" indent="-403225">
              <a:buNone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0">
              <a:buNone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397" y="0"/>
            <a:ext cx="9144397" cy="1079241"/>
            <a:chOff x="-198" y="1"/>
            <a:chExt cx="9144397" cy="1079241"/>
          </a:xfrm>
        </p:grpSpPr>
        <p:sp>
          <p:nvSpPr>
            <p:cNvPr id="8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PROGRESS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0040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1216024"/>
            <a:ext cx="8444753" cy="4135905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Nematode samples and soil nutrient samples will be collected after harvesting crops this year. 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Planting wheat in rotation number 12.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Poster presentation of soil’s results in ASA-CSSA conference in Baltimore, MD in Nov.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Publications: Extension article or bulletin for each state. </a:t>
            </a:r>
          </a:p>
          <a:p>
            <a:pPr marL="115888" indent="-115888">
              <a:buNone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3225" indent="-403225">
              <a:buNone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3225" indent="-403225">
              <a:buNone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0">
              <a:buNone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397" y="0"/>
            <a:ext cx="9144397" cy="1079241"/>
            <a:chOff x="-198" y="1"/>
            <a:chExt cx="9144397" cy="1079241"/>
          </a:xfrm>
        </p:grpSpPr>
        <p:sp>
          <p:nvSpPr>
            <p:cNvPr id="8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PROGRESS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1553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58906" y="2076639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032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8512188"/>
              </p:ext>
            </p:extLst>
          </p:nvPr>
        </p:nvGraphicFramePr>
        <p:xfrm>
          <a:off x="685800" y="1600200"/>
          <a:ext cx="8001000" cy="239268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085975">
                  <a:extLst>
                    <a:ext uri="{9D8B030D-6E8A-4147-A177-3AD203B41FA5}">
                      <a16:colId xmlns:a16="http://schemas.microsoft.com/office/drawing/2014/main" val="258534459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1204096509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6997709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42562058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5405734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Units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P2O5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667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Corn (grain)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lb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568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Soybeans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lb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71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Sorghum (grain)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lb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0.66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0.39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434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lb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470658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09575" y="4279464"/>
            <a:ext cx="85534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PalatinoLTStd-Bold"/>
              </a:rPr>
              <a:t>Table 1. </a:t>
            </a:r>
            <a:r>
              <a:rPr lang="en-US" dirty="0">
                <a:latin typeface="PalatinoLTStd-Roman"/>
              </a:rPr>
              <a:t>Macronutrient removal by selected crops. Data derived from International Plant Nutrition Institute</a:t>
            </a:r>
          </a:p>
          <a:p>
            <a:r>
              <a:rPr lang="en-US" dirty="0">
                <a:latin typeface="PalatinoLTStd-Roman"/>
              </a:rPr>
              <a:t>Nutrient Database, North Carolina State University Extension Service Publication AG-439, Section 4</a:t>
            </a:r>
          </a:p>
          <a:p>
            <a:r>
              <a:rPr lang="en-US" dirty="0">
                <a:latin typeface="PalatinoLTStd-Roman"/>
              </a:rPr>
              <a:t>of the Mississippi NRCS Field Office Technical Guide, and http://plants.usda.gov/.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891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0248" y="1175463"/>
            <a:ext cx="7343502" cy="338328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913" y="4654964"/>
            <a:ext cx="9020175" cy="1113390"/>
            <a:chOff x="117122" y="4915935"/>
            <a:chExt cx="8874478" cy="914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122" y="4915935"/>
              <a:ext cx="1397311" cy="9144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7668" y="4915935"/>
              <a:ext cx="1241872" cy="914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56735" y="4915935"/>
              <a:ext cx="1886455" cy="9011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/>
            <a:srcRect l="6328" t="15123" r="6944" b="14507"/>
            <a:stretch/>
          </p:blipFill>
          <p:spPr>
            <a:xfrm>
              <a:off x="7864645" y="4915935"/>
              <a:ext cx="1126955" cy="9144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/>
            <a:srcRect l="11546" t="22046" r="12876" b="11173"/>
            <a:stretch/>
          </p:blipFill>
          <p:spPr>
            <a:xfrm>
              <a:off x="1568170" y="4915935"/>
              <a:ext cx="2658136" cy="9144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2" name="Group 11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13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ACKNOWLEDGEMENT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2090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" y="10874"/>
            <a:ext cx="9144397" cy="1068368"/>
            <a:chOff x="0" y="10874"/>
            <a:chExt cx="9144397" cy="1068368"/>
          </a:xfrm>
        </p:grpSpPr>
        <p:sp>
          <p:nvSpPr>
            <p:cNvPr id="12" name="Title 5"/>
            <p:cNvSpPr txBox="1">
              <a:spLocks/>
            </p:cNvSpPr>
            <p:nvPr/>
          </p:nvSpPr>
          <p:spPr>
            <a:xfrm>
              <a:off x="0" y="10874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cs typeface="Arial" panose="020B0604020202020204" pitchFamily="34" charset="0"/>
                </a:rPr>
                <a:t>INTRODUCTION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90229" y="1195110"/>
            <a:ext cx="8363542" cy="4452654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ea typeface="Tahoma" panose="020B0604030504040204" pitchFamily="34" charset="0"/>
                <a:cs typeface="Times New Roman" panose="02020603050405020304" pitchFamily="18" charset="0"/>
              </a:rPr>
              <a:t>Midwest US: </a:t>
            </a:r>
          </a:p>
          <a:p>
            <a:pPr marL="800100">
              <a:buFont typeface="Arial" panose="020B0604020202020204" pitchFamily="34" charset="0"/>
              <a:buChar char="•"/>
            </a:pPr>
            <a:r>
              <a:rPr lang="en-US" b="1" dirty="0">
                <a:ea typeface="Tahoma" panose="020B0604030504040204" pitchFamily="34" charset="0"/>
                <a:cs typeface="Times New Roman" panose="02020603050405020304" pitchFamily="18" charset="0"/>
              </a:rPr>
              <a:t>3-19% yield advantage for corn after soybean.</a:t>
            </a:r>
          </a:p>
          <a:p>
            <a:pPr marL="800100">
              <a:buFont typeface="Arial" panose="020B0604020202020204" pitchFamily="34" charset="0"/>
              <a:buChar char="•"/>
            </a:pPr>
            <a:r>
              <a:rPr lang="en-US" b="1" dirty="0">
                <a:ea typeface="Tahoma" panose="020B0604030504040204" pitchFamily="34" charset="0"/>
                <a:cs typeface="Times New Roman" panose="02020603050405020304" pitchFamily="18" charset="0"/>
              </a:rPr>
              <a:t>10% yield advantage for soybean after corn compared to continuous soybean.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What is the advantage for corn/soybean rotation in the </a:t>
            </a:r>
            <a:r>
              <a:rPr lang="en-US" b="1" dirty="0" err="1">
                <a:solidFill>
                  <a:srgbClr val="FF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Midsouth</a:t>
            </a:r>
            <a:r>
              <a:rPr lang="en-US" b="1" dirty="0">
                <a:solidFill>
                  <a:srgbClr val="FF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US?</a:t>
            </a:r>
          </a:p>
          <a:p>
            <a:pPr marL="341313" indent="-341313">
              <a:buFont typeface="Wingdings" panose="05000000000000000000" pitchFamily="2" charset="2"/>
              <a:buChar char="Ø"/>
            </a:pPr>
            <a:r>
              <a:rPr lang="en-US" b="1" dirty="0">
                <a:ea typeface="Tahoma" panose="020B0604030504040204" pitchFamily="34" charset="0"/>
                <a:cs typeface="Times New Roman" panose="02020603050405020304" pitchFamily="18" charset="0"/>
              </a:rPr>
              <a:t>Objective: </a:t>
            </a:r>
          </a:p>
          <a:p>
            <a:pPr marL="628650" indent="-285750">
              <a:buFont typeface="Wingdings" panose="05000000000000000000" pitchFamily="2" charset="2"/>
              <a:buChar char="§"/>
            </a:pPr>
            <a:r>
              <a:rPr lang="en-US" b="1" dirty="0">
                <a:ea typeface="Tahoma" panose="020B0604030504040204" pitchFamily="34" charset="0"/>
                <a:cs typeface="Times New Roman" panose="02020603050405020304" pitchFamily="18" charset="0"/>
              </a:rPr>
              <a:t>Determine the effect of crop rotations on: </a:t>
            </a:r>
          </a:p>
          <a:p>
            <a:pPr marL="971550" indent="-285750">
              <a:buFont typeface="Arial" panose="020B0604020202020204" pitchFamily="34" charset="0"/>
              <a:buChar char="•"/>
            </a:pPr>
            <a:r>
              <a:rPr lang="en-US" b="1" dirty="0">
                <a:ea typeface="Tahoma" panose="020B0604030504040204" pitchFamily="34" charset="0"/>
                <a:cs typeface="Times New Roman" panose="02020603050405020304" pitchFamily="18" charset="0"/>
              </a:rPr>
              <a:t>Crop yields (corn, soybean, sorghum, wheat) </a:t>
            </a:r>
          </a:p>
          <a:p>
            <a:pPr marL="971550" indent="-285750">
              <a:buFont typeface="Arial" panose="020B0604020202020204" pitchFamily="34" charset="0"/>
              <a:buChar char="•"/>
            </a:pPr>
            <a:r>
              <a:rPr lang="en-US" b="1" dirty="0">
                <a:ea typeface="Tahoma" panose="020B0604030504040204" pitchFamily="34" charset="0"/>
                <a:cs typeface="Times New Roman" panose="02020603050405020304" pitchFamily="18" charset="0"/>
              </a:rPr>
              <a:t>Soil properties </a:t>
            </a:r>
          </a:p>
          <a:p>
            <a:pPr marL="971550" indent="-285750">
              <a:buFont typeface="Arial" panose="020B0604020202020204" pitchFamily="34" charset="0"/>
              <a:buChar char="•"/>
            </a:pPr>
            <a:r>
              <a:rPr lang="en-US" b="1" dirty="0">
                <a:ea typeface="Tahoma" panose="020B0604030504040204" pitchFamily="34" charset="0"/>
                <a:cs typeface="Times New Roman" panose="02020603050405020304" pitchFamily="18" charset="0"/>
              </a:rPr>
              <a:t>Net returns</a:t>
            </a:r>
            <a:endParaRPr lang="en-US" b="1" dirty="0">
              <a:solidFill>
                <a:srgbClr val="FF000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631825" indent="-288925">
              <a:buFont typeface="Wingdings" panose="05000000000000000000" pitchFamily="2" charset="2"/>
              <a:buChar char="§"/>
            </a:pPr>
            <a:endParaRPr lang="en-US" b="1" dirty="0"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122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9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+mn-lt"/>
                  <a:cs typeface="Arial" panose="020B0604020202020204" pitchFamily="34" charset="0"/>
                </a:rPr>
                <a:t>STUDY LOCATIONS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119" t="3010" r="1860" b="3670"/>
          <a:stretch/>
        </p:blipFill>
        <p:spPr>
          <a:xfrm>
            <a:off x="1508841" y="1143907"/>
            <a:ext cx="6278880" cy="471295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1616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16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cs typeface="Arial" panose="020B0604020202020204" pitchFamily="34" charset="0"/>
                </a:rPr>
                <a:t>CROP ROTATIONS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  <a:latin typeface="+mj-lt"/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844844"/>
              </p:ext>
            </p:extLst>
          </p:nvPr>
        </p:nvGraphicFramePr>
        <p:xfrm>
          <a:off x="162613" y="1139671"/>
          <a:ext cx="8809943" cy="3773020"/>
        </p:xfrm>
        <a:graphic>
          <a:graphicData uri="http://schemas.openxmlformats.org/drawingml/2006/table">
            <a:tbl>
              <a:tblPr/>
              <a:tblGrid>
                <a:gridCol w="2104938">
                  <a:extLst>
                    <a:ext uri="{9D8B030D-6E8A-4147-A177-3AD203B41FA5}">
                      <a16:colId xmlns:a16="http://schemas.microsoft.com/office/drawing/2014/main" val="3136330740"/>
                    </a:ext>
                  </a:extLst>
                </a:gridCol>
                <a:gridCol w="72862">
                  <a:extLst>
                    <a:ext uri="{9D8B030D-6E8A-4147-A177-3AD203B41FA5}">
                      <a16:colId xmlns:a16="http://schemas.microsoft.com/office/drawing/2014/main" val="1724994243"/>
                    </a:ext>
                  </a:extLst>
                </a:gridCol>
                <a:gridCol w="85008">
                  <a:extLst>
                    <a:ext uri="{9D8B030D-6E8A-4147-A177-3AD203B41FA5}">
                      <a16:colId xmlns:a16="http://schemas.microsoft.com/office/drawing/2014/main" val="3265740571"/>
                    </a:ext>
                  </a:extLst>
                </a:gridCol>
                <a:gridCol w="115367">
                  <a:extLst>
                    <a:ext uri="{9D8B030D-6E8A-4147-A177-3AD203B41FA5}">
                      <a16:colId xmlns:a16="http://schemas.microsoft.com/office/drawing/2014/main" val="1334766094"/>
                    </a:ext>
                  </a:extLst>
                </a:gridCol>
                <a:gridCol w="91078">
                  <a:extLst>
                    <a:ext uri="{9D8B030D-6E8A-4147-A177-3AD203B41FA5}">
                      <a16:colId xmlns:a16="http://schemas.microsoft.com/office/drawing/2014/main" val="1350287809"/>
                    </a:ext>
                  </a:extLst>
                </a:gridCol>
                <a:gridCol w="540400">
                  <a:extLst>
                    <a:ext uri="{9D8B030D-6E8A-4147-A177-3AD203B41FA5}">
                      <a16:colId xmlns:a16="http://schemas.microsoft.com/office/drawing/2014/main" val="1946074922"/>
                    </a:ext>
                  </a:extLst>
                </a:gridCol>
                <a:gridCol w="103223">
                  <a:extLst>
                    <a:ext uri="{9D8B030D-6E8A-4147-A177-3AD203B41FA5}">
                      <a16:colId xmlns:a16="http://schemas.microsoft.com/office/drawing/2014/main" val="1646677629"/>
                    </a:ext>
                  </a:extLst>
                </a:gridCol>
                <a:gridCol w="36200">
                  <a:extLst>
                    <a:ext uri="{9D8B030D-6E8A-4147-A177-3AD203B41FA5}">
                      <a16:colId xmlns:a16="http://schemas.microsoft.com/office/drawing/2014/main" val="4135628491"/>
                    </a:ext>
                  </a:extLst>
                </a:gridCol>
                <a:gridCol w="62536">
                  <a:extLst>
                    <a:ext uri="{9D8B030D-6E8A-4147-A177-3AD203B41FA5}">
                      <a16:colId xmlns:a16="http://schemas.microsoft.com/office/drawing/2014/main" val="1598569569"/>
                    </a:ext>
                  </a:extLst>
                </a:gridCol>
                <a:gridCol w="72862">
                  <a:extLst>
                    <a:ext uri="{9D8B030D-6E8A-4147-A177-3AD203B41FA5}">
                      <a16:colId xmlns:a16="http://schemas.microsoft.com/office/drawing/2014/main" val="2994597729"/>
                    </a:ext>
                  </a:extLst>
                </a:gridCol>
                <a:gridCol w="85008">
                  <a:extLst>
                    <a:ext uri="{9D8B030D-6E8A-4147-A177-3AD203B41FA5}">
                      <a16:colId xmlns:a16="http://schemas.microsoft.com/office/drawing/2014/main" val="1670462351"/>
                    </a:ext>
                  </a:extLst>
                </a:gridCol>
                <a:gridCol w="115367">
                  <a:extLst>
                    <a:ext uri="{9D8B030D-6E8A-4147-A177-3AD203B41FA5}">
                      <a16:colId xmlns:a16="http://schemas.microsoft.com/office/drawing/2014/main" val="1601371207"/>
                    </a:ext>
                  </a:extLst>
                </a:gridCol>
                <a:gridCol w="91078">
                  <a:extLst>
                    <a:ext uri="{9D8B030D-6E8A-4147-A177-3AD203B41FA5}">
                      <a16:colId xmlns:a16="http://schemas.microsoft.com/office/drawing/2014/main" val="1813652617"/>
                    </a:ext>
                  </a:extLst>
                </a:gridCol>
                <a:gridCol w="540400">
                  <a:extLst>
                    <a:ext uri="{9D8B030D-6E8A-4147-A177-3AD203B41FA5}">
                      <a16:colId xmlns:a16="http://schemas.microsoft.com/office/drawing/2014/main" val="1038202614"/>
                    </a:ext>
                  </a:extLst>
                </a:gridCol>
                <a:gridCol w="103223">
                  <a:extLst>
                    <a:ext uri="{9D8B030D-6E8A-4147-A177-3AD203B41FA5}">
                      <a16:colId xmlns:a16="http://schemas.microsoft.com/office/drawing/2014/main" val="1134606613"/>
                    </a:ext>
                  </a:extLst>
                </a:gridCol>
                <a:gridCol w="105524">
                  <a:extLst>
                    <a:ext uri="{9D8B030D-6E8A-4147-A177-3AD203B41FA5}">
                      <a16:colId xmlns:a16="http://schemas.microsoft.com/office/drawing/2014/main" val="2302475732"/>
                    </a:ext>
                  </a:extLst>
                </a:gridCol>
                <a:gridCol w="64491">
                  <a:extLst>
                    <a:ext uri="{9D8B030D-6E8A-4147-A177-3AD203B41FA5}">
                      <a16:colId xmlns:a16="http://schemas.microsoft.com/office/drawing/2014/main" val="3456155423"/>
                    </a:ext>
                  </a:extLst>
                </a:gridCol>
                <a:gridCol w="85008">
                  <a:extLst>
                    <a:ext uri="{9D8B030D-6E8A-4147-A177-3AD203B41FA5}">
                      <a16:colId xmlns:a16="http://schemas.microsoft.com/office/drawing/2014/main" val="3503420242"/>
                    </a:ext>
                  </a:extLst>
                </a:gridCol>
                <a:gridCol w="115367">
                  <a:extLst>
                    <a:ext uri="{9D8B030D-6E8A-4147-A177-3AD203B41FA5}">
                      <a16:colId xmlns:a16="http://schemas.microsoft.com/office/drawing/2014/main" val="2781742487"/>
                    </a:ext>
                  </a:extLst>
                </a:gridCol>
                <a:gridCol w="91078">
                  <a:extLst>
                    <a:ext uri="{9D8B030D-6E8A-4147-A177-3AD203B41FA5}">
                      <a16:colId xmlns:a16="http://schemas.microsoft.com/office/drawing/2014/main" val="3644547455"/>
                    </a:ext>
                  </a:extLst>
                </a:gridCol>
                <a:gridCol w="540400">
                  <a:extLst>
                    <a:ext uri="{9D8B030D-6E8A-4147-A177-3AD203B41FA5}">
                      <a16:colId xmlns:a16="http://schemas.microsoft.com/office/drawing/2014/main" val="17513720"/>
                    </a:ext>
                  </a:extLst>
                </a:gridCol>
                <a:gridCol w="103223">
                  <a:extLst>
                    <a:ext uri="{9D8B030D-6E8A-4147-A177-3AD203B41FA5}">
                      <a16:colId xmlns:a16="http://schemas.microsoft.com/office/drawing/2014/main" val="3378375113"/>
                    </a:ext>
                  </a:extLst>
                </a:gridCol>
                <a:gridCol w="98685">
                  <a:extLst>
                    <a:ext uri="{9D8B030D-6E8A-4147-A177-3AD203B41FA5}">
                      <a16:colId xmlns:a16="http://schemas.microsoft.com/office/drawing/2014/main" val="2319910605"/>
                    </a:ext>
                  </a:extLst>
                </a:gridCol>
                <a:gridCol w="71330">
                  <a:extLst>
                    <a:ext uri="{9D8B030D-6E8A-4147-A177-3AD203B41FA5}">
                      <a16:colId xmlns:a16="http://schemas.microsoft.com/office/drawing/2014/main" val="1736492758"/>
                    </a:ext>
                  </a:extLst>
                </a:gridCol>
                <a:gridCol w="85008">
                  <a:extLst>
                    <a:ext uri="{9D8B030D-6E8A-4147-A177-3AD203B41FA5}">
                      <a16:colId xmlns:a16="http://schemas.microsoft.com/office/drawing/2014/main" val="538673162"/>
                    </a:ext>
                  </a:extLst>
                </a:gridCol>
                <a:gridCol w="121438">
                  <a:extLst>
                    <a:ext uri="{9D8B030D-6E8A-4147-A177-3AD203B41FA5}">
                      <a16:colId xmlns:a16="http://schemas.microsoft.com/office/drawing/2014/main" val="412335601"/>
                    </a:ext>
                  </a:extLst>
                </a:gridCol>
                <a:gridCol w="97153">
                  <a:extLst>
                    <a:ext uri="{9D8B030D-6E8A-4147-A177-3AD203B41FA5}">
                      <a16:colId xmlns:a16="http://schemas.microsoft.com/office/drawing/2014/main" val="965770454"/>
                    </a:ext>
                  </a:extLst>
                </a:gridCol>
                <a:gridCol w="552546">
                  <a:extLst>
                    <a:ext uri="{9D8B030D-6E8A-4147-A177-3AD203B41FA5}">
                      <a16:colId xmlns:a16="http://schemas.microsoft.com/office/drawing/2014/main" val="3153011326"/>
                    </a:ext>
                  </a:extLst>
                </a:gridCol>
                <a:gridCol w="103223">
                  <a:extLst>
                    <a:ext uri="{9D8B030D-6E8A-4147-A177-3AD203B41FA5}">
                      <a16:colId xmlns:a16="http://schemas.microsoft.com/office/drawing/2014/main" val="516846419"/>
                    </a:ext>
                  </a:extLst>
                </a:gridCol>
                <a:gridCol w="97153">
                  <a:extLst>
                    <a:ext uri="{9D8B030D-6E8A-4147-A177-3AD203B41FA5}">
                      <a16:colId xmlns:a16="http://schemas.microsoft.com/office/drawing/2014/main" val="195784911"/>
                    </a:ext>
                  </a:extLst>
                </a:gridCol>
                <a:gridCol w="72862">
                  <a:extLst>
                    <a:ext uri="{9D8B030D-6E8A-4147-A177-3AD203B41FA5}">
                      <a16:colId xmlns:a16="http://schemas.microsoft.com/office/drawing/2014/main" val="3535438570"/>
                    </a:ext>
                  </a:extLst>
                </a:gridCol>
                <a:gridCol w="85008">
                  <a:extLst>
                    <a:ext uri="{9D8B030D-6E8A-4147-A177-3AD203B41FA5}">
                      <a16:colId xmlns:a16="http://schemas.microsoft.com/office/drawing/2014/main" val="2312225934"/>
                    </a:ext>
                  </a:extLst>
                </a:gridCol>
                <a:gridCol w="121438">
                  <a:extLst>
                    <a:ext uri="{9D8B030D-6E8A-4147-A177-3AD203B41FA5}">
                      <a16:colId xmlns:a16="http://schemas.microsoft.com/office/drawing/2014/main" val="2483593344"/>
                    </a:ext>
                  </a:extLst>
                </a:gridCol>
                <a:gridCol w="97153">
                  <a:extLst>
                    <a:ext uri="{9D8B030D-6E8A-4147-A177-3AD203B41FA5}">
                      <a16:colId xmlns:a16="http://schemas.microsoft.com/office/drawing/2014/main" val="3699272563"/>
                    </a:ext>
                  </a:extLst>
                </a:gridCol>
                <a:gridCol w="552546">
                  <a:extLst>
                    <a:ext uri="{9D8B030D-6E8A-4147-A177-3AD203B41FA5}">
                      <a16:colId xmlns:a16="http://schemas.microsoft.com/office/drawing/2014/main" val="936329312"/>
                    </a:ext>
                  </a:extLst>
                </a:gridCol>
                <a:gridCol w="103223">
                  <a:extLst>
                    <a:ext uri="{9D8B030D-6E8A-4147-A177-3AD203B41FA5}">
                      <a16:colId xmlns:a16="http://schemas.microsoft.com/office/drawing/2014/main" val="1148427724"/>
                    </a:ext>
                  </a:extLst>
                </a:gridCol>
                <a:gridCol w="97153">
                  <a:extLst>
                    <a:ext uri="{9D8B030D-6E8A-4147-A177-3AD203B41FA5}">
                      <a16:colId xmlns:a16="http://schemas.microsoft.com/office/drawing/2014/main" val="2926700986"/>
                    </a:ext>
                  </a:extLst>
                </a:gridCol>
                <a:gridCol w="72862">
                  <a:extLst>
                    <a:ext uri="{9D8B030D-6E8A-4147-A177-3AD203B41FA5}">
                      <a16:colId xmlns:a16="http://schemas.microsoft.com/office/drawing/2014/main" val="570579652"/>
                    </a:ext>
                  </a:extLst>
                </a:gridCol>
                <a:gridCol w="85008">
                  <a:extLst>
                    <a:ext uri="{9D8B030D-6E8A-4147-A177-3AD203B41FA5}">
                      <a16:colId xmlns:a16="http://schemas.microsoft.com/office/drawing/2014/main" val="2543747637"/>
                    </a:ext>
                  </a:extLst>
                </a:gridCol>
                <a:gridCol w="121438">
                  <a:extLst>
                    <a:ext uri="{9D8B030D-6E8A-4147-A177-3AD203B41FA5}">
                      <a16:colId xmlns:a16="http://schemas.microsoft.com/office/drawing/2014/main" val="2746411687"/>
                    </a:ext>
                  </a:extLst>
                </a:gridCol>
                <a:gridCol w="97153">
                  <a:extLst>
                    <a:ext uri="{9D8B030D-6E8A-4147-A177-3AD203B41FA5}">
                      <a16:colId xmlns:a16="http://schemas.microsoft.com/office/drawing/2014/main" val="1518344976"/>
                    </a:ext>
                  </a:extLst>
                </a:gridCol>
                <a:gridCol w="552546">
                  <a:extLst>
                    <a:ext uri="{9D8B030D-6E8A-4147-A177-3AD203B41FA5}">
                      <a16:colId xmlns:a16="http://schemas.microsoft.com/office/drawing/2014/main" val="1439616461"/>
                    </a:ext>
                  </a:extLst>
                </a:gridCol>
                <a:gridCol w="103223">
                  <a:extLst>
                    <a:ext uri="{9D8B030D-6E8A-4147-A177-3AD203B41FA5}">
                      <a16:colId xmlns:a16="http://schemas.microsoft.com/office/drawing/2014/main" val="3116405328"/>
                    </a:ext>
                  </a:extLst>
                </a:gridCol>
                <a:gridCol w="97153">
                  <a:extLst>
                    <a:ext uri="{9D8B030D-6E8A-4147-A177-3AD203B41FA5}">
                      <a16:colId xmlns:a16="http://schemas.microsoft.com/office/drawing/2014/main" val="3887724402"/>
                    </a:ext>
                  </a:extLst>
                </a:gridCol>
              </a:tblGrid>
              <a:tr h="22943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Crop Rotations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7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2014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2015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2016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2017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2018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2019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771763"/>
                  </a:ext>
                </a:extLst>
              </a:tr>
              <a:tr h="2952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 Continuous Corn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9818229"/>
                  </a:ext>
                </a:extLst>
              </a:tr>
              <a:tr h="2952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 Continuous Soybean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3423833"/>
                  </a:ext>
                </a:extLst>
              </a:tr>
              <a:tr h="2952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 1:1 Soybean/Corn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8842269"/>
                  </a:ext>
                </a:extLst>
              </a:tr>
              <a:tr h="2952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69863" indent="-169863"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2:1 Soy/Soy/Corn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2612498"/>
                  </a:ext>
                </a:extLst>
              </a:tr>
              <a:tr h="2952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69863" indent="-169863"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 1:2 Soy/Corn/Corn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0533147"/>
                  </a:ext>
                </a:extLst>
              </a:tr>
              <a:tr h="2952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 Continuous Corn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981834"/>
                  </a:ext>
                </a:extLst>
              </a:tr>
              <a:tr h="2952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Continuous Soybean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4293650"/>
                  </a:ext>
                </a:extLst>
              </a:tr>
              <a:tr h="2952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 1:1 Soybean/Corn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652276"/>
                  </a:ext>
                </a:extLst>
              </a:tr>
              <a:tr h="2952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69863" indent="-169863"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 1:1 Soybean/Sorghum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SORG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SORG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SORG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5230446"/>
                  </a:ext>
                </a:extLst>
              </a:tr>
              <a:tr h="2952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33363" indent="-233363"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 Continuous Sorghum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SORG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SORG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SORG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SORG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SORG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SORG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9348023"/>
                  </a:ext>
                </a:extLst>
              </a:tr>
              <a:tr h="2952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33363" indent="-233363"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 Corn/Wheat/DC Soy/Corn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WHEAT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WHEAT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7350311"/>
                  </a:ext>
                </a:extLst>
              </a:tr>
              <a:tr h="2952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33363" indent="-233363"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12. Corn/Soy/Wheat/DC Soy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WHEAT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CORN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WHEAT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SOY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81" marR="4581" marT="4581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673629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613648" y="4912691"/>
            <a:ext cx="70014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/>
              <a:t>12 Crop rotations: Irrigated (7) and Dryland (5)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/>
              <a:t>2-yr rotations: 2 rotation cycles completed in 2017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/>
              <a:t>3-yr rotations: 1 rotation cycle completed in 2016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18098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875370" y="4251790"/>
            <a:ext cx="6201705" cy="805871"/>
            <a:chOff x="1665676" y="5480632"/>
            <a:chExt cx="6201705" cy="805871"/>
          </a:xfrm>
        </p:grpSpPr>
        <p:grpSp>
          <p:nvGrpSpPr>
            <p:cNvPr id="24" name="Group 23"/>
            <p:cNvGrpSpPr/>
            <p:nvPr/>
          </p:nvGrpSpPr>
          <p:grpSpPr>
            <a:xfrm>
              <a:off x="1665676" y="5480632"/>
              <a:ext cx="3020621" cy="805871"/>
              <a:chOff x="1665676" y="5480632"/>
              <a:chExt cx="3020621" cy="805871"/>
            </a:xfrm>
          </p:grpSpPr>
          <p:sp>
            <p:nvSpPr>
              <p:cNvPr id="21" name="Right Brace 20"/>
              <p:cNvSpPr/>
              <p:nvPr/>
            </p:nvSpPr>
            <p:spPr>
              <a:xfrm rot="5400000">
                <a:off x="3010104" y="4136204"/>
                <a:ext cx="331765" cy="3020621"/>
              </a:xfrm>
              <a:prstGeom prst="rightBrace">
                <a:avLst>
                  <a:gd name="adj1" fmla="val 0"/>
                  <a:gd name="adj2" fmla="val 52283"/>
                </a:avLst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552700" y="5917171"/>
                <a:ext cx="11721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Irrigated 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5105400" y="5480632"/>
              <a:ext cx="2761981" cy="782601"/>
              <a:chOff x="5105400" y="5480632"/>
              <a:chExt cx="2761981" cy="782601"/>
            </a:xfrm>
          </p:grpSpPr>
          <p:sp>
            <p:nvSpPr>
              <p:cNvPr id="22" name="Right Brace 21"/>
              <p:cNvSpPr/>
              <p:nvPr/>
            </p:nvSpPr>
            <p:spPr>
              <a:xfrm rot="5400000">
                <a:off x="6320507" y="4265525"/>
                <a:ext cx="331767" cy="2761981"/>
              </a:xfrm>
              <a:prstGeom prst="rightBrace">
                <a:avLst>
                  <a:gd name="adj1" fmla="val 0"/>
                  <a:gd name="adj2" fmla="val 52283"/>
                </a:avLst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895375" y="5893901"/>
                <a:ext cx="1043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Dryland</a:t>
                </a: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-197" y="3"/>
            <a:ext cx="9144397" cy="1079241"/>
            <a:chOff x="-198" y="1"/>
            <a:chExt cx="9144397" cy="1079241"/>
          </a:xfrm>
        </p:grpSpPr>
        <p:sp>
          <p:nvSpPr>
            <p:cNvPr id="17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+mn-lt"/>
                  <a:cs typeface="Arial" panose="020B0604020202020204" pitchFamily="34" charset="0"/>
                </a:rPr>
                <a:t>TREATMENTS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526049"/>
              </p:ext>
            </p:extLst>
          </p:nvPr>
        </p:nvGraphicFramePr>
        <p:xfrm>
          <a:off x="875370" y="1643533"/>
          <a:ext cx="7930211" cy="2585454"/>
        </p:xfrm>
        <a:graphic>
          <a:graphicData uri="http://schemas.openxmlformats.org/drawingml/2006/table">
            <a:tbl>
              <a:tblPr/>
              <a:tblGrid>
                <a:gridCol w="647820">
                  <a:extLst>
                    <a:ext uri="{9D8B030D-6E8A-4147-A177-3AD203B41FA5}">
                      <a16:colId xmlns:a16="http://schemas.microsoft.com/office/drawing/2014/main" val="3430349451"/>
                    </a:ext>
                  </a:extLst>
                </a:gridCol>
                <a:gridCol w="647820">
                  <a:extLst>
                    <a:ext uri="{9D8B030D-6E8A-4147-A177-3AD203B41FA5}">
                      <a16:colId xmlns:a16="http://schemas.microsoft.com/office/drawing/2014/main" val="3619769005"/>
                    </a:ext>
                  </a:extLst>
                </a:gridCol>
                <a:gridCol w="647820">
                  <a:extLst>
                    <a:ext uri="{9D8B030D-6E8A-4147-A177-3AD203B41FA5}">
                      <a16:colId xmlns:a16="http://schemas.microsoft.com/office/drawing/2014/main" val="403603601"/>
                    </a:ext>
                  </a:extLst>
                </a:gridCol>
                <a:gridCol w="647820">
                  <a:extLst>
                    <a:ext uri="{9D8B030D-6E8A-4147-A177-3AD203B41FA5}">
                      <a16:colId xmlns:a16="http://schemas.microsoft.com/office/drawing/2014/main" val="1326949020"/>
                    </a:ext>
                  </a:extLst>
                </a:gridCol>
                <a:gridCol w="647820">
                  <a:extLst>
                    <a:ext uri="{9D8B030D-6E8A-4147-A177-3AD203B41FA5}">
                      <a16:colId xmlns:a16="http://schemas.microsoft.com/office/drawing/2014/main" val="800929696"/>
                    </a:ext>
                  </a:extLst>
                </a:gridCol>
                <a:gridCol w="647820">
                  <a:extLst>
                    <a:ext uri="{9D8B030D-6E8A-4147-A177-3AD203B41FA5}">
                      <a16:colId xmlns:a16="http://schemas.microsoft.com/office/drawing/2014/main" val="4277604276"/>
                    </a:ext>
                  </a:extLst>
                </a:gridCol>
                <a:gridCol w="647820">
                  <a:extLst>
                    <a:ext uri="{9D8B030D-6E8A-4147-A177-3AD203B41FA5}">
                      <a16:colId xmlns:a16="http://schemas.microsoft.com/office/drawing/2014/main" val="3399069605"/>
                    </a:ext>
                  </a:extLst>
                </a:gridCol>
                <a:gridCol w="647820">
                  <a:extLst>
                    <a:ext uri="{9D8B030D-6E8A-4147-A177-3AD203B41FA5}">
                      <a16:colId xmlns:a16="http://schemas.microsoft.com/office/drawing/2014/main" val="2865132637"/>
                    </a:ext>
                  </a:extLst>
                </a:gridCol>
                <a:gridCol w="647820">
                  <a:extLst>
                    <a:ext uri="{9D8B030D-6E8A-4147-A177-3AD203B41FA5}">
                      <a16:colId xmlns:a16="http://schemas.microsoft.com/office/drawing/2014/main" val="807676990"/>
                    </a:ext>
                  </a:extLst>
                </a:gridCol>
                <a:gridCol w="647820">
                  <a:extLst>
                    <a:ext uri="{9D8B030D-6E8A-4147-A177-3AD203B41FA5}">
                      <a16:colId xmlns:a16="http://schemas.microsoft.com/office/drawing/2014/main" val="2804212838"/>
                    </a:ext>
                  </a:extLst>
                </a:gridCol>
                <a:gridCol w="703667">
                  <a:extLst>
                    <a:ext uri="{9D8B030D-6E8A-4147-A177-3AD203B41FA5}">
                      <a16:colId xmlns:a16="http://schemas.microsoft.com/office/drawing/2014/main" val="1952864957"/>
                    </a:ext>
                  </a:extLst>
                </a:gridCol>
                <a:gridCol w="748344">
                  <a:extLst>
                    <a:ext uri="{9D8B030D-6E8A-4147-A177-3AD203B41FA5}">
                      <a16:colId xmlns:a16="http://schemas.microsoft.com/office/drawing/2014/main" val="1376864563"/>
                    </a:ext>
                  </a:extLst>
                </a:gridCol>
              </a:tblGrid>
              <a:tr h="93756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Irrigated</a:t>
                      </a:r>
                      <a:r>
                        <a:rPr lang="en-US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Cont. Corn </a:t>
                      </a:r>
                    </a:p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Res </a:t>
                      </a:r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Irrigated Cont.</a:t>
                      </a:r>
                      <a:r>
                        <a:rPr lang="en-US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Soybean</a:t>
                      </a: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1:1 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Irrigated</a:t>
                      </a:r>
                      <a:r>
                        <a:rPr lang="en-US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Soy/</a:t>
                      </a:r>
                      <a:r>
                        <a:rPr lang="es-E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Corn</a:t>
                      </a:r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</a:p>
                    <a:p>
                      <a:pPr algn="ctr" fontAlgn="ctr"/>
                      <a:endParaRPr lang="es-E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Res </a:t>
                      </a:r>
                    </a:p>
                    <a:p>
                      <a:pPr algn="ctr" fontAlgn="ctr"/>
                      <a:r>
                        <a:rPr lang="es-ES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s-E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2:1 </a:t>
                      </a:r>
                    </a:p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Irrigated</a:t>
                      </a:r>
                      <a:r>
                        <a:rPr lang="en-US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Soy/</a:t>
                      </a:r>
                      <a:r>
                        <a:rPr lang="es-E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Corn</a:t>
                      </a:r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Res </a:t>
                      </a:r>
                      <a:r>
                        <a:rPr lang="es-ES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s-E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1:2 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Irrigated</a:t>
                      </a:r>
                      <a:r>
                        <a:rPr lang="en-US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Soy/</a:t>
                      </a:r>
                      <a:r>
                        <a:rPr lang="es-E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Corn</a:t>
                      </a:r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E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Res </a:t>
                      </a:r>
                      <a:r>
                        <a:rPr lang="es-ES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s-E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Dryland Cont. Corn </a:t>
                      </a:r>
                    </a:p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Res </a:t>
                      </a:r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Dryland Cont. Soybean</a:t>
                      </a: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1:1 Dryland Soy/Corn</a:t>
                      </a:r>
                    </a:p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Res </a:t>
                      </a:r>
                    </a:p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1:1</a:t>
                      </a:r>
                    </a:p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Dryland Soy/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Sorg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Res </a:t>
                      </a:r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Dryland Cont. Sorghum</a:t>
                      </a:r>
                    </a:p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Res </a:t>
                      </a:r>
                    </a:p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Irrigated</a:t>
                      </a:r>
                    </a:p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Corn/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Wht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/Soy</a:t>
                      </a:r>
                    </a:p>
                    <a:p>
                      <a:pPr algn="ctr" fontAlgn="ctr"/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Res </a:t>
                      </a:r>
                      <a:r>
                        <a:rPr lang="es-ES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s-E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Irrigated Corn/Soy /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Wht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</a:p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Res </a:t>
                      </a:r>
                    </a:p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415968"/>
                  </a:ext>
                </a:extLst>
              </a:tr>
              <a:tr h="211362"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085399"/>
                  </a:ext>
                </a:extLst>
              </a:tr>
              <a:tr h="287594"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Alley</a:t>
                      </a:r>
                    </a:p>
                  </a:txBody>
                  <a:tcPr marL="6665" marR="6665" marT="666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653798"/>
                  </a:ext>
                </a:extLst>
              </a:tr>
              <a:tr h="9375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Irrigated</a:t>
                      </a:r>
                      <a:r>
                        <a:rPr lang="en-US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Cont. Corn </a:t>
                      </a:r>
                    </a:p>
                    <a:p>
                      <a:pPr algn="ctr" fontAlgn="ctr"/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Res </a:t>
                      </a:r>
                    </a:p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Irrigated Cont.</a:t>
                      </a:r>
                      <a:r>
                        <a:rPr lang="en-US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Soybean</a:t>
                      </a:r>
                    </a:p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1:1 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Irrigated</a:t>
                      </a:r>
                      <a:r>
                        <a:rPr lang="en-US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Soy/</a:t>
                      </a:r>
                      <a:r>
                        <a:rPr lang="es-E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Corn</a:t>
                      </a:r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</a:p>
                    <a:p>
                      <a:pPr algn="ctr" fontAlgn="ctr"/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Res </a:t>
                      </a:r>
                      <a:r>
                        <a:rPr lang="es-ES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s-E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2:1 </a:t>
                      </a:r>
                    </a:p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Irrigated</a:t>
                      </a:r>
                      <a:r>
                        <a:rPr lang="en-US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Soy /</a:t>
                      </a:r>
                      <a:r>
                        <a:rPr lang="es-E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Corn</a:t>
                      </a:r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endParaRPr lang="es-E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Res</a:t>
                      </a:r>
                    </a:p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ES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s-E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1:2 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Irrigated</a:t>
                      </a:r>
                      <a:r>
                        <a:rPr lang="en-US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Soy/</a:t>
                      </a:r>
                      <a:r>
                        <a:rPr lang="es-E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Corn</a:t>
                      </a:r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Res </a:t>
                      </a:r>
                      <a:r>
                        <a:rPr lang="es-ES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s-E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Dryland Cont. Corn </a:t>
                      </a:r>
                    </a:p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Res </a:t>
                      </a:r>
                    </a:p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Dryland Cont. Soybean</a:t>
                      </a: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1:1 Dryland Soy/Corn</a:t>
                      </a:r>
                    </a:p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Res </a:t>
                      </a:r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1:1</a:t>
                      </a:r>
                    </a:p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Dryland Soy/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Sorg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Res </a:t>
                      </a:r>
                    </a:p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Dryland Cont. Sorghum</a:t>
                      </a:r>
                    </a:p>
                    <a:p>
                      <a:pPr algn="ctr" fontAlgn="ctr"/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pt-B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Res Mgmt</a:t>
                      </a: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Irrigated</a:t>
                      </a:r>
                    </a:p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Corn/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Wht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/Soy</a:t>
                      </a:r>
                    </a:p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Res </a:t>
                      </a:r>
                    </a:p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Irrigated</a:t>
                      </a:r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E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Corn</a:t>
                      </a:r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/Soy /</a:t>
                      </a:r>
                      <a:r>
                        <a:rPr lang="es-E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Wht</a:t>
                      </a:r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No Res </a:t>
                      </a:r>
                      <a:r>
                        <a:rPr lang="es-ES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Mgmt</a:t>
                      </a:r>
                      <a:endParaRPr lang="es-E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5" marR="6665" marT="6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33552"/>
                  </a:ext>
                </a:extLst>
              </a:tr>
              <a:tr h="2113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6665" marR="6665" marT="66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527818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2492435" y="5375745"/>
            <a:ext cx="5073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b="1" dirty="0"/>
              <a:t>Residue Management: Burn vs No-burn</a:t>
            </a:r>
          </a:p>
        </p:txBody>
      </p:sp>
      <p:sp>
        <p:nvSpPr>
          <p:cNvPr id="25" name="Right Brace 24"/>
          <p:cNvSpPr/>
          <p:nvPr/>
        </p:nvSpPr>
        <p:spPr>
          <a:xfrm rot="5400000">
            <a:off x="7951659" y="3796309"/>
            <a:ext cx="331764" cy="1242728"/>
          </a:xfrm>
          <a:prstGeom prst="rightBrace">
            <a:avLst>
              <a:gd name="adj1" fmla="val 0"/>
              <a:gd name="adj2" fmla="val 52283"/>
            </a:avLst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96177" y="4688329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Irrigated </a:t>
            </a:r>
          </a:p>
        </p:txBody>
      </p:sp>
    </p:spTree>
    <p:extLst>
      <p:ext uri="{BB962C8B-B14F-4D97-AF65-F5344CB8AC3E}">
        <p14:creationId xmlns:p14="http://schemas.microsoft.com/office/powerpoint/2010/main" val="340128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578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-197" y="4"/>
            <a:ext cx="9144397" cy="645456"/>
            <a:chOff x="-198" y="1"/>
            <a:chExt cx="9144397" cy="1079241"/>
          </a:xfrm>
        </p:grpSpPr>
        <p:sp>
          <p:nvSpPr>
            <p:cNvPr id="19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SOIL P CONCENTRATION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638550" y="755284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  <a:cs typeface="Times New Roman" panose="02020603050405020304" pitchFamily="18" charset="0"/>
              </a:rPr>
              <a:t>Stoneville, MS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94207" y="1124616"/>
            <a:ext cx="8355585" cy="4389120"/>
            <a:chOff x="394207" y="1124616"/>
            <a:chExt cx="8355585" cy="43891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4207" y="1124616"/>
              <a:ext cx="8355585" cy="438912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028950" y="3209925"/>
              <a:ext cx="2505075" cy="590550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6627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578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197" y="4"/>
            <a:ext cx="9144397" cy="645456"/>
            <a:chOff x="-198" y="1"/>
            <a:chExt cx="9144397" cy="1079241"/>
          </a:xfrm>
        </p:grpSpPr>
        <p:sp>
          <p:nvSpPr>
            <p:cNvPr id="8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SOIL K CONCENTRATION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30" y="1234440"/>
            <a:ext cx="8340139" cy="43891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38550" y="755284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  <a:cs typeface="Times New Roman" panose="02020603050405020304" pitchFamily="18" charset="0"/>
              </a:rPr>
              <a:t>Stoneville, MS</a:t>
            </a:r>
          </a:p>
        </p:txBody>
      </p:sp>
    </p:spTree>
    <p:extLst>
      <p:ext uri="{BB962C8B-B14F-4D97-AF65-F5344CB8AC3E}">
        <p14:creationId xmlns:p14="http://schemas.microsoft.com/office/powerpoint/2010/main" val="225749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578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197" y="4"/>
            <a:ext cx="9144397" cy="645456"/>
            <a:chOff x="-198" y="1"/>
            <a:chExt cx="9144397" cy="1079241"/>
          </a:xfrm>
        </p:grpSpPr>
        <p:sp>
          <p:nvSpPr>
            <p:cNvPr id="8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SOIL S CONCENTRATION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07" y="1234440"/>
            <a:ext cx="8355585" cy="43891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38550" y="755284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  <a:cs typeface="Times New Roman" panose="02020603050405020304" pitchFamily="18" charset="0"/>
              </a:rPr>
              <a:t>Stoneville, MS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1" y="2838450"/>
            <a:ext cx="1219200" cy="504825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53151" y="2695575"/>
            <a:ext cx="1171574" cy="409575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29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578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-197" y="4"/>
            <a:ext cx="9144397" cy="645456"/>
            <a:chOff x="-198" y="1"/>
            <a:chExt cx="9144397" cy="1079241"/>
          </a:xfrm>
        </p:grpSpPr>
        <p:sp>
          <p:nvSpPr>
            <p:cNvPr id="19" name="Title 5"/>
            <p:cNvSpPr txBox="1">
              <a:spLocks/>
            </p:cNvSpPr>
            <p:nvPr/>
          </p:nvSpPr>
          <p:spPr>
            <a:xfrm>
              <a:off x="-198" y="1"/>
              <a:ext cx="9144397" cy="101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SOIL Ca CONCENTRATION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0" y="1025452"/>
              <a:ext cx="9143998" cy="53790"/>
            </a:xfrm>
            <a:prstGeom prst="rect">
              <a:avLst/>
            </a:prstGeom>
            <a:solidFill>
              <a:srgbClr val="41061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9578" y="1234440"/>
            <a:ext cx="8340140" cy="43891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38550" y="755284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  <a:cs typeface="Times New Roman" panose="02020603050405020304" pitchFamily="18" charset="0"/>
              </a:rPr>
              <a:t>Stoneville, MS</a:t>
            </a:r>
          </a:p>
        </p:txBody>
      </p:sp>
      <p:sp>
        <p:nvSpPr>
          <p:cNvPr id="9" name="Rectangle 8"/>
          <p:cNvSpPr/>
          <p:nvPr/>
        </p:nvSpPr>
        <p:spPr>
          <a:xfrm>
            <a:off x="4333876" y="2647950"/>
            <a:ext cx="1219200" cy="504825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25818" y="2647950"/>
            <a:ext cx="432382" cy="371475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27025"/>
      </p:ext>
    </p:extLst>
  </p:cSld>
  <p:clrMapOvr>
    <a:masterClrMapping/>
  </p:clrMapOvr>
</p:sld>
</file>

<file path=ppt/theme/theme1.xml><?xml version="1.0" encoding="utf-8"?>
<a:theme xmlns:a="http://schemas.openxmlformats.org/drawingml/2006/main" name="MSU_Maroon&amp;Grey">
  <a:themeElements>
    <a:clrScheme name="Custom 1">
      <a:dk1>
        <a:sysClr val="windowText" lastClr="000000"/>
      </a:dk1>
      <a:lt1>
        <a:sysClr val="window" lastClr="FFFFFF"/>
      </a:lt1>
      <a:dk2>
        <a:srgbClr val="5E091A"/>
      </a:dk2>
      <a:lt2>
        <a:srgbClr val="E2E4DB"/>
      </a:lt2>
      <a:accent1>
        <a:srgbClr val="5E091A"/>
      </a:accent1>
      <a:accent2>
        <a:srgbClr val="410611"/>
      </a:accent2>
      <a:accent3>
        <a:srgbClr val="545651"/>
      </a:accent3>
      <a:accent4>
        <a:srgbClr val="848780"/>
      </a:accent4>
      <a:accent5>
        <a:srgbClr val="B9BDB3"/>
      </a:accent5>
      <a:accent6>
        <a:srgbClr val="890C25"/>
      </a:accent6>
      <a:hlink>
        <a:srgbClr val="890C25"/>
      </a:hlink>
      <a:folHlink>
        <a:srgbClr val="890C2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SU_Maroon&amp;Grey">
  <a:themeElements>
    <a:clrScheme name="Custom 1">
      <a:dk1>
        <a:sysClr val="windowText" lastClr="000000"/>
      </a:dk1>
      <a:lt1>
        <a:sysClr val="window" lastClr="FFFFFF"/>
      </a:lt1>
      <a:dk2>
        <a:srgbClr val="5E091A"/>
      </a:dk2>
      <a:lt2>
        <a:srgbClr val="E2E4DB"/>
      </a:lt2>
      <a:accent1>
        <a:srgbClr val="5E091A"/>
      </a:accent1>
      <a:accent2>
        <a:srgbClr val="410611"/>
      </a:accent2>
      <a:accent3>
        <a:srgbClr val="545651"/>
      </a:accent3>
      <a:accent4>
        <a:srgbClr val="848780"/>
      </a:accent4>
      <a:accent5>
        <a:srgbClr val="B9BDB3"/>
      </a:accent5>
      <a:accent6>
        <a:srgbClr val="890C25"/>
      </a:accent6>
      <a:hlink>
        <a:srgbClr val="890C25"/>
      </a:hlink>
      <a:folHlink>
        <a:srgbClr val="890C2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MSState_Option5</Template>
  <TotalTime>9019</TotalTime>
  <Words>755</Words>
  <Application>Microsoft Office PowerPoint</Application>
  <PresentationFormat>On-screen Show (4:3)</PresentationFormat>
  <Paragraphs>629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Calibri</vt:lpstr>
      <vt:lpstr>Calibri Light</vt:lpstr>
      <vt:lpstr>PalatinoLTStd-Bold</vt:lpstr>
      <vt:lpstr>PalatinoLTStd-Roman</vt:lpstr>
      <vt:lpstr>Tahoma</vt:lpstr>
      <vt:lpstr>Times New Roman</vt:lpstr>
      <vt:lpstr>Wingdings</vt:lpstr>
      <vt:lpstr>MSU_Maroon&amp;Grey</vt:lpstr>
      <vt:lpstr>Custom Design</vt:lpstr>
      <vt:lpstr>1_MSU_Maroon&amp;Grey</vt:lpstr>
      <vt:lpstr>1_Custom Design</vt:lpstr>
      <vt:lpstr>Effects of the Introduction of Feed Grains into Mid-South Soybean Production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 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Soil management and cropping systems</dc:title>
  <dc:creator>Gurpreet Kaur</dc:creator>
  <cp:lastModifiedBy>Dawn Howe</cp:lastModifiedBy>
  <cp:revision>549</cp:revision>
  <cp:lastPrinted>2018-01-09T21:30:17Z</cp:lastPrinted>
  <dcterms:created xsi:type="dcterms:W3CDTF">2017-05-18T20:13:11Z</dcterms:created>
  <dcterms:modified xsi:type="dcterms:W3CDTF">2018-08-13T20:18:11Z</dcterms:modified>
</cp:coreProperties>
</file>