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5" r:id="rId1"/>
    <p:sldMasterId id="2147484220" r:id="rId2"/>
    <p:sldMasterId id="2147484232" r:id="rId3"/>
    <p:sldMasterId id="2147484247" r:id="rId4"/>
  </p:sldMasterIdLst>
  <p:notesMasterIdLst>
    <p:notesMasterId r:id="rId59"/>
  </p:notesMasterIdLst>
  <p:handoutMasterIdLst>
    <p:handoutMasterId r:id="rId60"/>
  </p:handoutMasterIdLst>
  <p:sldIdLst>
    <p:sldId id="380" r:id="rId5"/>
    <p:sldId id="372" r:id="rId6"/>
    <p:sldId id="360" r:id="rId7"/>
    <p:sldId id="370" r:id="rId8"/>
    <p:sldId id="272" r:id="rId9"/>
    <p:sldId id="453" r:id="rId10"/>
    <p:sldId id="454" r:id="rId11"/>
    <p:sldId id="394" r:id="rId12"/>
    <p:sldId id="444" r:id="rId13"/>
    <p:sldId id="445" r:id="rId14"/>
    <p:sldId id="446" r:id="rId15"/>
    <p:sldId id="447" r:id="rId16"/>
    <p:sldId id="448" r:id="rId17"/>
    <p:sldId id="451" r:id="rId18"/>
    <p:sldId id="452" r:id="rId19"/>
    <p:sldId id="455" r:id="rId20"/>
    <p:sldId id="456" r:id="rId21"/>
    <p:sldId id="457" r:id="rId22"/>
    <p:sldId id="458" r:id="rId23"/>
    <p:sldId id="459" r:id="rId24"/>
    <p:sldId id="439" r:id="rId25"/>
    <p:sldId id="443" r:id="rId26"/>
    <p:sldId id="442" r:id="rId27"/>
    <p:sldId id="438" r:id="rId28"/>
    <p:sldId id="460" r:id="rId29"/>
    <p:sldId id="461" r:id="rId30"/>
    <p:sldId id="437" r:id="rId31"/>
    <p:sldId id="395" r:id="rId32"/>
    <p:sldId id="440" r:id="rId33"/>
    <p:sldId id="441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377" r:id="rId48"/>
    <p:sldId id="410" r:id="rId49"/>
    <p:sldId id="411" r:id="rId50"/>
    <p:sldId id="415" r:id="rId51"/>
    <p:sldId id="412" r:id="rId52"/>
    <p:sldId id="413" r:id="rId53"/>
    <p:sldId id="414" r:id="rId54"/>
    <p:sldId id="416" r:id="rId55"/>
    <p:sldId id="417" r:id="rId56"/>
    <p:sldId id="418" r:id="rId57"/>
    <p:sldId id="371" r:id="rId58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C2C2"/>
    <a:srgbClr val="9DC3E6"/>
    <a:srgbClr val="FFFFFF"/>
    <a:srgbClr val="B39197"/>
    <a:srgbClr val="BFBFBF"/>
    <a:srgbClr val="353535"/>
    <a:srgbClr val="410611"/>
    <a:srgbClr val="C9D8F7"/>
    <a:srgbClr val="CCECF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7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9779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69779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913F67EA-4830-4FA8-976D-58AB62F9E7D1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298"/>
            <a:ext cx="3066733" cy="469777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893298"/>
            <a:ext cx="3066733" cy="469777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24312028-D750-4FF0-8F1E-A2BCF3453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21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9779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3" cy="469779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D65498BA-75E8-4135-962E-194CF5DF157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69988"/>
            <a:ext cx="4210050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2" tIns="46966" rIns="93932" bIns="469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</p:spPr>
        <p:txBody>
          <a:bodyPr vert="horz" lIns="93932" tIns="46966" rIns="93932" bIns="4696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8"/>
            <a:ext cx="3066733" cy="469777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8"/>
            <a:ext cx="3066733" cy="469777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7C423414-AAE4-4679-B4AC-86F94972C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8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6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41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56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81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25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0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4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1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37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96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04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80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2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45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71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6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8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1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2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9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73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3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36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0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46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3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9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956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5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7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2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1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73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1169988"/>
            <a:ext cx="4210050" cy="315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2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3"/>
            <a:ext cx="5655018" cy="2040759"/>
          </a:xfrm>
        </p:spPr>
        <p:txBody>
          <a:bodyPr/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3" y="2890348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8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2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4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6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5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7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5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3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7" y="1600203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2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4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7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4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22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95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3"/>
            <a:ext cx="5655018" cy="2040759"/>
          </a:xfrm>
        </p:spPr>
        <p:txBody>
          <a:bodyPr/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3" y="2890348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7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7" y="1600203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16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3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2" y="378939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73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9" y="274639"/>
            <a:ext cx="828734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9" y="1600203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40" y="1600203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9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3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2" y="378939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2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9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4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7" y="1215234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7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8" y="274639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8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31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9405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10" y="348216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33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51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3" y="273054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4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6559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4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4" y="402900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4" y="5367340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176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21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8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5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3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7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9" y="274639"/>
            <a:ext cx="828734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9" y="1600203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40" y="1600203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5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85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21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13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40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52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41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6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98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53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0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9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4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7" y="1215234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7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8" y="274639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8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595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2767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10" y="348216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0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51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3" y="273054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4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2272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4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4" y="402900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4" y="5367340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87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248" y="653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" y="5940103"/>
            <a:ext cx="9143998" cy="917899"/>
            <a:chOff x="2" y="5940101"/>
            <a:chExt cx="9143998" cy="917899"/>
          </a:xfrm>
        </p:grpSpPr>
        <p:sp>
          <p:nvSpPr>
            <p:cNvPr id="8" name="Rectangle 7"/>
            <p:cNvSpPr/>
            <p:nvPr/>
          </p:nvSpPr>
          <p:spPr>
            <a:xfrm>
              <a:off x="2" y="5940101"/>
              <a:ext cx="9143998" cy="917899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67" y="5940101"/>
              <a:ext cx="4879331" cy="9144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1157233"/>
            <a:ext cx="9143998" cy="53790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7672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940103"/>
            <a:ext cx="9143998" cy="917899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68" y="5940101"/>
            <a:ext cx="487933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5414-5991-4286-AF5A-A2D97F8FEA8F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4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gecon.purdue.edu/pdf/Crop_Rotation_Lit_Review.pdf" TargetMode="Externa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866900"/>
          </a:xfrm>
          <a:noFill/>
          <a:effectLst/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 of the Introduction of Feed Grains </a:t>
            </a:r>
            <a:r>
              <a:rPr lang="en-US" sz="32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32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Mid-South Soybean Production Systems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0" y="4400342"/>
            <a:ext cx="9048750" cy="1587738"/>
          </a:xfrm>
        </p:spPr>
        <p:txBody>
          <a:bodyPr>
            <a:noAutofit/>
          </a:bodyPr>
          <a:lstStyle/>
          <a:p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Gurpreet Kaur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 Reynolds,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B.R. Golden, T. Irby, W.J. Ross, G. Stevens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b="1" baseline="30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 Copes, C.B. Neely,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L.L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Falconer</a:t>
            </a:r>
          </a:p>
          <a:p>
            <a:endParaRPr lang="en-US" sz="2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1855"/>
            <a:ext cx="914400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Portageville, MO: Corn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745680"/>
              </p:ext>
            </p:extLst>
          </p:nvPr>
        </p:nvGraphicFramePr>
        <p:xfrm>
          <a:off x="114301" y="1090117"/>
          <a:ext cx="8001000" cy="46153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63325240"/>
                    </a:ext>
                  </a:extLst>
                </a:gridCol>
              </a:tblGrid>
              <a:tr h="6793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 Yield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(combined)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114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b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8703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1:1 Soybean/Corn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925401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70549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1:2 Soy/Corn/Corn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Soybean/Corn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 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199316"/>
                  </a:ext>
                </a:extLst>
              </a:tr>
              <a:tr h="39359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8760876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19925" y="1905000"/>
            <a:ext cx="771525" cy="210502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15301" y="2300454"/>
            <a:ext cx="981078" cy="75853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47-50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/acre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Portageville, MO: Soybean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833087"/>
              </p:ext>
            </p:extLst>
          </p:nvPr>
        </p:nvGraphicFramePr>
        <p:xfrm>
          <a:off x="323286" y="1485253"/>
          <a:ext cx="8301321" cy="369377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82087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862927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292761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431773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  <a:gridCol w="1431773">
                  <a:extLst>
                    <a:ext uri="{9D8B030D-6E8A-4147-A177-3AD203B41FA5}">
                      <a16:colId xmlns:a16="http://schemas.microsoft.com/office/drawing/2014/main" val="2376952010"/>
                    </a:ext>
                  </a:extLst>
                </a:gridCol>
              </a:tblGrid>
              <a:tr h="72521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(combined)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56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2:1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Soybean/Soybean/Corn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7757757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434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</a:t>
                      </a:r>
                      <a:r>
                        <a:rPr lang="en-US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wheat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1" i="0" u="sng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DC Soybean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</a:t>
                      </a:r>
                      <a:r>
                        <a:rPr lang="en-US" sz="1400" b="1" i="0" u="sng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/Wheat/DC Soybeans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199842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715250" y="3648075"/>
            <a:ext cx="523875" cy="144780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St. Joe, LA: Corn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73681"/>
              </p:ext>
            </p:extLst>
          </p:nvPr>
        </p:nvGraphicFramePr>
        <p:xfrm>
          <a:off x="663386" y="1205106"/>
          <a:ext cx="7664830" cy="344873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32966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661273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404659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532966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  <a:gridCol w="1532966">
                  <a:extLst>
                    <a:ext uri="{9D8B030D-6E8A-4147-A177-3AD203B41FA5}">
                      <a16:colId xmlns:a16="http://schemas.microsoft.com/office/drawing/2014/main" val="1926427816"/>
                    </a:ext>
                  </a:extLst>
                </a:gridCol>
              </a:tblGrid>
              <a:tr h="72521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 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(Combined)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205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8703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1:2 Soy/Corn/Corn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217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3386" y="4968891"/>
            <a:ext cx="364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Difference = No burn – Burn</a:t>
            </a:r>
          </a:p>
          <a:p>
            <a:pPr marL="341313"/>
            <a:r>
              <a:rPr lang="en-US" b="1" dirty="0" smtClean="0"/>
              <a:t>“+” = No-burn &gt; Burn</a:t>
            </a:r>
          </a:p>
          <a:p>
            <a:pPr marL="341313"/>
            <a:r>
              <a:rPr lang="en-US" b="1" dirty="0" smtClean="0"/>
              <a:t>“-” = Burn &gt; No-burn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05376" y="4779701"/>
            <a:ext cx="3790950" cy="100328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Difference between irrigation and dryland rotation = 23-35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/acre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St. Joe, </a:t>
              </a:r>
              <a:r>
                <a:rPr lang="en-US" sz="2800" b="1" dirty="0" smtClean="0">
                  <a:cs typeface="Arial" panose="020B0604020202020204" pitchFamily="34" charset="0"/>
                </a:rPr>
                <a:t>LA: Soybean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714085"/>
              </p:ext>
            </p:extLst>
          </p:nvPr>
        </p:nvGraphicFramePr>
        <p:xfrm>
          <a:off x="340656" y="1187177"/>
          <a:ext cx="8301320" cy="471965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26394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2282537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562202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730187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</a:tblGrid>
              <a:tr h="57349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27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1:1 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538565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39766"/>
                  </a:ext>
                </a:extLst>
              </a:tr>
              <a:tr h="382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2:1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7757757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870617"/>
                  </a:ext>
                </a:extLst>
              </a:tr>
              <a:tr h="2779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Corn/wheat/DC Soybean/corn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382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Corn/Soybean/Wheat/DC Soybeans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998426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Soybean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41758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Soybean/corn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79812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233278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Soybean/Sorghum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736223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66232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9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College Station, TX: Corn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294269"/>
              </p:ext>
            </p:extLst>
          </p:nvPr>
        </p:nvGraphicFramePr>
        <p:xfrm>
          <a:off x="663386" y="1205106"/>
          <a:ext cx="7642415" cy="335313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28483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646706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410260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528483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  <a:gridCol w="1528483">
                  <a:extLst>
                    <a:ext uri="{9D8B030D-6E8A-4147-A177-3AD203B41FA5}">
                      <a16:colId xmlns:a16="http://schemas.microsoft.com/office/drawing/2014/main" val="355639824"/>
                    </a:ext>
                  </a:extLst>
                </a:gridCol>
              </a:tblGrid>
              <a:tr h="692148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 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(Combined)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369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92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b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3180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8703"/>
                  </a:ext>
                </a:extLst>
              </a:tr>
              <a:tr h="553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1:2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Soybean/Corn/Corn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3180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369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82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b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3180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40510"/>
              </p:ext>
            </p:extLst>
          </p:nvPr>
        </p:nvGraphicFramePr>
        <p:xfrm>
          <a:off x="657224" y="4782533"/>
          <a:ext cx="6343652" cy="951516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3171826">
                  <a:extLst>
                    <a:ext uri="{9D8B030D-6E8A-4147-A177-3AD203B41FA5}">
                      <a16:colId xmlns:a16="http://schemas.microsoft.com/office/drawing/2014/main" val="1495142652"/>
                    </a:ext>
                  </a:extLst>
                </a:gridCol>
                <a:gridCol w="3171826">
                  <a:extLst>
                    <a:ext uri="{9D8B030D-6E8A-4147-A177-3AD203B41FA5}">
                      <a16:colId xmlns:a16="http://schemas.microsoft.com/office/drawing/2014/main" val="85115956"/>
                    </a:ext>
                  </a:extLst>
                </a:gridCol>
              </a:tblGrid>
              <a:tr h="3217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Residue management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Corn Yield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34668254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Burn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108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714942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6864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248525" y="2133962"/>
            <a:ext cx="581025" cy="14954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86672" y="5095874"/>
            <a:ext cx="1333503" cy="63817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11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/acre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81836" y="5414962"/>
            <a:ext cx="523876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162922" y="2329029"/>
            <a:ext cx="981078" cy="75853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43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/acre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924800" y="2781300"/>
            <a:ext cx="238122" cy="952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0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College Station, </a:t>
              </a:r>
              <a:r>
                <a:rPr lang="en-US" sz="2800" b="1" dirty="0" smtClean="0">
                  <a:cs typeface="Arial" panose="020B0604020202020204" pitchFamily="34" charset="0"/>
                </a:rPr>
                <a:t>TX: Soybean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500723"/>
              </p:ext>
            </p:extLst>
          </p:nvPr>
        </p:nvGraphicFramePr>
        <p:xfrm>
          <a:off x="421340" y="1338456"/>
          <a:ext cx="8301320" cy="41821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57727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2251204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562202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730187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</a:tblGrid>
              <a:tr h="57349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27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1:1 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538565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39766"/>
                  </a:ext>
                </a:extLst>
              </a:tr>
              <a:tr h="382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2:1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7757757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870617"/>
                  </a:ext>
                </a:extLst>
              </a:tr>
              <a:tr h="2779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Corn/wheat/DC Soybean/corn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382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Corn/Soybean/Wheat/DC Soybeans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998426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Soybean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41758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Soybean/corn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79812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23327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197" y="5520556"/>
            <a:ext cx="9372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bri,sans-serif"/>
              </a:rPr>
              <a:t>Exceptionally </a:t>
            </a:r>
            <a:r>
              <a:rPr lang="en-US" b="1" dirty="0">
                <a:latin typeface="Calibri,sans-serif"/>
              </a:rPr>
              <a:t>wet conditions </a:t>
            </a:r>
            <a:r>
              <a:rPr lang="en-US" b="1" dirty="0" smtClean="0">
                <a:latin typeface="Calibri,sans-serif"/>
              </a:rPr>
              <a:t>at harvest, </a:t>
            </a:r>
            <a:r>
              <a:rPr lang="en-US" b="1" dirty="0">
                <a:latin typeface="Calibri,sans-serif"/>
              </a:rPr>
              <a:t>delayed </a:t>
            </a:r>
            <a:r>
              <a:rPr lang="en-US" b="1" dirty="0" smtClean="0">
                <a:latin typeface="Calibri,sans-serif"/>
              </a:rPr>
              <a:t>harvest; very </a:t>
            </a:r>
            <a:r>
              <a:rPr lang="en-US" b="1" dirty="0">
                <a:latin typeface="Calibri,sans-serif"/>
              </a:rPr>
              <a:t>poor quality seed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12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1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CONCENTRATION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Stoneville, MS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4207" y="1124616"/>
            <a:ext cx="8355585" cy="4389120"/>
            <a:chOff x="394207" y="1124616"/>
            <a:chExt cx="8355585" cy="4389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207" y="1124616"/>
              <a:ext cx="8355585" cy="43891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28950" y="3209925"/>
              <a:ext cx="2505075" cy="590550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80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CONCENTRATION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30" y="1234440"/>
            <a:ext cx="8340139" cy="4389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Stoneville, MS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CONCENTRATION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7" y="1234440"/>
            <a:ext cx="8355585" cy="4389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Stoneville, MS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1" y="2838450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53151" y="2695575"/>
            <a:ext cx="1171574" cy="4095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1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SOIL Ca CONCENTRATION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578" y="1234440"/>
            <a:ext cx="8340140" cy="438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Stoneville, MS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33876" y="2647950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25818" y="2647950"/>
            <a:ext cx="432382" cy="3714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" y="10874"/>
            <a:ext cx="9144397" cy="1068368"/>
            <a:chOff x="0" y="10874"/>
            <a:chExt cx="9144397" cy="1068368"/>
          </a:xfrm>
        </p:grpSpPr>
        <p:sp>
          <p:nvSpPr>
            <p:cNvPr id="12" name="Title 5"/>
            <p:cNvSpPr txBox="1">
              <a:spLocks/>
            </p:cNvSpPr>
            <p:nvPr/>
          </p:nvSpPr>
          <p:spPr>
            <a:xfrm>
              <a:off x="0" y="10874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RATIONALE AND JUSTIFICATION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0229" y="1195110"/>
            <a:ext cx="8363542" cy="445265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Midwest US: </a:t>
            </a:r>
          </a:p>
          <a:p>
            <a:pPr marL="800100">
              <a:buFont typeface="Arial" panose="020B0604020202020204" pitchFamily="34" charset="0"/>
              <a:buChar char="•"/>
            </a:pPr>
            <a:r>
              <a:rPr lang="en-US" b="1" dirty="0" smtClean="0">
                <a:ea typeface="Tahoma" panose="020B0604030504040204" pitchFamily="34" charset="0"/>
                <a:cs typeface="Times New Roman" panose="02020603050405020304" pitchFamily="18" charset="0"/>
              </a:rPr>
              <a:t>3-19</a:t>
            </a: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% yield advantage for corn after soybean.</a:t>
            </a:r>
          </a:p>
          <a:p>
            <a:pPr marL="800100">
              <a:buFont typeface="Arial" panose="020B0604020202020204" pitchFamily="34" charset="0"/>
              <a:buChar char="•"/>
            </a:pPr>
            <a:r>
              <a:rPr lang="en-US" b="1" dirty="0" smtClean="0"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% yield advantage for soybean after corn compared to continuous soybean.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What 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is the advantage for </a:t>
            </a:r>
            <a:r>
              <a:rPr lang="en-US" b="1" dirty="0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corn/soybean 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rotation in the </a:t>
            </a:r>
            <a:r>
              <a:rPr lang="en-US" b="1" dirty="0" err="1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Midsouth</a:t>
            </a:r>
            <a:r>
              <a:rPr lang="en-US" b="1" dirty="0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US?</a:t>
            </a:r>
          </a:p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Objective: </a:t>
            </a:r>
            <a:endParaRPr lang="en-US" b="1" dirty="0" smtClean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ea typeface="Tahoma" panose="020B0604030504040204" pitchFamily="34" charset="0"/>
                <a:cs typeface="Times New Roman" panose="02020603050405020304" pitchFamily="18" charset="0"/>
              </a:rPr>
              <a:t>Determine the effect of crop rotations and residue management on crop yields (corn, soybean, sorghum), net returns and soil properties in the Midsouthern US.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FF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31825" indent="-288925">
              <a:buFont typeface="Wingdings" panose="05000000000000000000" pitchFamily="2" charset="2"/>
              <a:buChar char="§"/>
            </a:pPr>
            <a:endParaRPr lang="en-US" b="1" dirty="0" smtClean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1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Mg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CONCENTRATION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6" y="1234440"/>
            <a:ext cx="8355588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Stoneville, MS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5301" y="2819400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53301" y="2714625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23" y="1159808"/>
            <a:ext cx="8444753" cy="469414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years of this study (2014-2018):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rotations (2 complete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cycles by 2017…</a:t>
            </a:r>
          </a:p>
          <a:p>
            <a:pPr marL="68580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 complete cycles in 2019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We have two years of corn and soybean yield data so far.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Wet season in fall: </a:t>
            </a:r>
          </a:p>
          <a:p>
            <a:pPr marL="914400" indent="-457200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Delayed harvesting or did not allow harvesting (Brooksville-sorghum) </a:t>
            </a:r>
          </a:p>
          <a:p>
            <a:pPr marL="914400" indent="-457200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Lodging in corn (Brooksville) </a:t>
            </a:r>
          </a:p>
          <a:p>
            <a:pPr marL="914400" indent="-457200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Weed pressure (LA: Johnson grass in sorghum) </a:t>
            </a:r>
          </a:p>
          <a:p>
            <a:pPr marL="914400" indent="-457200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crop residues burning delayed</a:t>
            </a:r>
          </a:p>
          <a:p>
            <a:pPr marL="914400" indent="-457200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Wheat: some locations planted, some did not.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7" y="0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2018 season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23" y="1195781"/>
            <a:ext cx="8444753" cy="4362337"/>
          </a:xfrm>
        </p:spPr>
        <p:txBody>
          <a:bodyPr>
            <a:noAutofit/>
          </a:bodyPr>
          <a:lstStyle/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Soil samples</a:t>
            </a:r>
          </a:p>
          <a:p>
            <a:pPr marL="860425" indent="-403225">
              <a:buFont typeface="+mj-lt"/>
              <a:buAutoNum type="alphaLcPeriod"/>
              <a:tabLst>
                <a:tab pos="914400" algn="l"/>
              </a:tabLs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Samples received from all locations except one location. </a:t>
            </a:r>
          </a:p>
          <a:p>
            <a:pPr marL="860425" indent="-403225">
              <a:buFont typeface="+mj-lt"/>
              <a:buAutoNum type="alphaLcPeriod"/>
              <a:tabLst>
                <a:tab pos="914400" algn="l"/>
              </a:tabLs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Nematode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samples currently being analyzed at MSU. </a:t>
            </a:r>
          </a:p>
          <a:p>
            <a:pPr marL="860425" indent="-403225">
              <a:buFont typeface="+mj-lt"/>
              <a:buAutoNum type="alphaLcPeriod"/>
              <a:tabLst>
                <a:tab pos="914400" algn="l"/>
              </a:tabLs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Soil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nutrient samples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be sent LSU soil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lab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soon, after I get samples from all locations.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analysis: already asked for crop inputs used.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Publications: Working on one journal article.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>
              <a:buFont typeface="Wingdings" panose="05000000000000000000" pitchFamily="2" charset="2"/>
              <a:buChar char="§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7" y="0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2018 season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1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1216025"/>
            <a:ext cx="8444753" cy="4628964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Seed for all crops already ordered by Dr. Jeremy Ross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Publications:</a:t>
            </a:r>
          </a:p>
          <a:p>
            <a:pPr marL="798513" indent="-341313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Research: Yield, economics, soil nutrient concentrations</a:t>
            </a:r>
          </a:p>
          <a:p>
            <a:pPr marL="798513" indent="-341313">
              <a:buFont typeface="+mj-lt"/>
              <a:buAutoNum type="alphaL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Extension: Need to ask every state cooperator what they prefer? Bulletin or short report?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 for this project: Dr. Daniel Reynolds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Budget for 2019? </a:t>
            </a:r>
          </a:p>
          <a:p>
            <a:pPr marL="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7" y="0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2019 season…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7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8906" y="597462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06" y="1699441"/>
            <a:ext cx="3095625" cy="1476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206" y="1699441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918" y="1699441"/>
            <a:ext cx="1905000" cy="13144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11442" y="3486148"/>
            <a:ext cx="4731338" cy="2411966"/>
            <a:chOff x="2892772" y="3849446"/>
            <a:chExt cx="4654916" cy="19808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5799" y="3849446"/>
              <a:ext cx="1241872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735" y="4915935"/>
              <a:ext cx="1886455" cy="901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6328" t="15123" r="6944" b="14507"/>
            <a:stretch/>
          </p:blipFill>
          <p:spPr>
            <a:xfrm>
              <a:off x="6420733" y="3849446"/>
              <a:ext cx="1126955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1546" t="22046" r="12876" b="11173"/>
            <a:stretch/>
          </p:blipFill>
          <p:spPr>
            <a:xfrm>
              <a:off x="2892772" y="4915935"/>
              <a:ext cx="2658136" cy="914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442" y="3480751"/>
            <a:ext cx="2032799" cy="12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600200"/>
          <a:ext cx="8001000" cy="23926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58534459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20409650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699770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42562058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40573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P2O5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67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Corn (grain)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6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Soybeans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71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Sorghum (grain)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0.39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3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47065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9575" y="4279464"/>
            <a:ext cx="8553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PalatinoLTStd-Bold"/>
              </a:rPr>
              <a:t>Table 1. </a:t>
            </a:r>
            <a:r>
              <a:rPr lang="en-US" dirty="0">
                <a:latin typeface="PalatinoLTStd-Roman"/>
              </a:rPr>
              <a:t>Macronutrient removal by selected crops. Data derived from International Plant Nutrition Institute</a:t>
            </a:r>
          </a:p>
          <a:p>
            <a:r>
              <a:rPr lang="en-US" dirty="0">
                <a:latin typeface="PalatinoLTStd-Roman"/>
              </a:rPr>
              <a:t>Nutrient Database, North Carolina State University Extension Service Publication AG-439, Section 4</a:t>
            </a:r>
          </a:p>
          <a:p>
            <a:r>
              <a:rPr lang="en-US" dirty="0">
                <a:latin typeface="PalatinoLTStd-Roman"/>
              </a:rPr>
              <a:t>of the Mississippi NRCS Field Office Technical Guide, and http://plants.usda.gov/.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64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Corn Planted		</a:t>
            </a:r>
            <a:r>
              <a:rPr lang="en-US" dirty="0" smtClean="0"/>
              <a:t>P1637</a:t>
            </a:r>
            <a:r>
              <a:rPr lang="en-US" dirty="0"/>
              <a:t>		36,000 seed/a	</a:t>
            </a:r>
          </a:p>
          <a:p>
            <a:r>
              <a:rPr lang="en-US" dirty="0"/>
              <a:t>Soybean Planted	</a:t>
            </a:r>
            <a:r>
              <a:rPr lang="en-US" dirty="0" smtClean="0"/>
              <a:t>CZ4853 </a:t>
            </a:r>
            <a:r>
              <a:rPr lang="en-US" dirty="0"/>
              <a:t>LL		129,778 seed/a	</a:t>
            </a:r>
          </a:p>
          <a:p>
            <a:r>
              <a:rPr lang="en-US" dirty="0"/>
              <a:t>Grain Sorghum Planted		</a:t>
            </a:r>
            <a:r>
              <a:rPr lang="en-US" dirty="0" smtClean="0"/>
              <a:t>84P80</a:t>
            </a:r>
            <a:r>
              <a:rPr lang="en-US" dirty="0"/>
              <a:t>			</a:t>
            </a:r>
          </a:p>
          <a:p>
            <a:r>
              <a:rPr lang="en-US" dirty="0"/>
              <a:t>Wheat Planted		</a:t>
            </a:r>
            <a:r>
              <a:rPr lang="en-US" dirty="0" smtClean="0"/>
              <a:t>CZ4853 </a:t>
            </a:r>
            <a:r>
              <a:rPr lang="en-US" dirty="0"/>
              <a:t>LL		140,000 seed/a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02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13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2019 season crops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514" y="1515036"/>
            <a:ext cx="8439215" cy="37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NET RETURNS </a:t>
              </a:r>
            </a:p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(STONEVILLE, MS)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574361"/>
              </p:ext>
            </p:extLst>
          </p:nvPr>
        </p:nvGraphicFramePr>
        <p:xfrm>
          <a:off x="1211792" y="1190881"/>
          <a:ext cx="7808382" cy="4705093"/>
        </p:xfrm>
        <a:graphic>
          <a:graphicData uri="http://schemas.openxmlformats.org/drawingml/2006/table">
            <a:tbl>
              <a:tblPr/>
              <a:tblGrid>
                <a:gridCol w="3377546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1107709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1107709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1107709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1107709">
                  <a:extLst>
                    <a:ext uri="{9D8B030D-6E8A-4147-A177-3AD203B41FA5}">
                      <a16:colId xmlns:a16="http://schemas.microsoft.com/office/drawing/2014/main" val="1025201216"/>
                    </a:ext>
                  </a:extLst>
                </a:gridCol>
              </a:tblGrid>
              <a:tr h="41355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13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2200" b="1" i="0" u="none" strike="noStrike" baseline="30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</a:t>
                      </a:r>
                      <a:endParaRPr lang="en-US" sz="22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2200" b="1" i="0" u="none" strike="noStrike" baseline="30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nd</a:t>
                      </a:r>
                      <a:endParaRPr lang="en-US" sz="22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2200" b="1" i="0" u="none" strike="noStrike" baseline="30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rd</a:t>
                      </a:r>
                      <a:endParaRPr lang="en-US" sz="22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</a:t>
                      </a:r>
                      <a:r>
                        <a:rPr lang="en-US" sz="22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yrs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699396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697297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-----------------$ Acre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Continuous Corn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1044a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Continuous 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849ab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2:1 Soybean/Corn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579c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1:2 Soybean/Corn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834abc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Continuous Corn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888ab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Continuous 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710bc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00193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87010" y="3577612"/>
            <a:ext cx="1362635" cy="1402660"/>
            <a:chOff x="-5977" y="3031830"/>
            <a:chExt cx="1362635" cy="1402660"/>
          </a:xfrm>
        </p:grpSpPr>
        <p:sp>
          <p:nvSpPr>
            <p:cNvPr id="4" name="Left Brace 3"/>
            <p:cNvSpPr/>
            <p:nvPr/>
          </p:nvSpPr>
          <p:spPr>
            <a:xfrm>
              <a:off x="968891" y="3031830"/>
              <a:ext cx="255144" cy="1402660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5977" y="3413922"/>
              <a:ext cx="13626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15543" y="5257009"/>
            <a:ext cx="1327335" cy="450784"/>
            <a:chOff x="-115544" y="5257009"/>
            <a:chExt cx="1327335" cy="450784"/>
          </a:xfrm>
        </p:grpSpPr>
        <p:sp>
          <p:nvSpPr>
            <p:cNvPr id="16" name="Left Brace 15"/>
            <p:cNvSpPr/>
            <p:nvPr/>
          </p:nvSpPr>
          <p:spPr>
            <a:xfrm>
              <a:off x="944822" y="5272375"/>
              <a:ext cx="266969" cy="435418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15544" y="5257009"/>
              <a:ext cx="123497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b="1" dirty="0"/>
                <a:t>Dryland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66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3361" y="53792"/>
            <a:ext cx="7772400" cy="766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Progress…</a:t>
            </a:r>
            <a:endParaRPr lang="en-US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88" y="1350982"/>
            <a:ext cx="79361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Rotation cycles completed by 2016</a:t>
            </a:r>
          </a:p>
          <a:p>
            <a:pPr marL="74453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1:1 Soybean/Corn </a:t>
            </a:r>
          </a:p>
          <a:p>
            <a:pPr marL="74453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1:1 Soybean/Sorghum</a:t>
            </a:r>
          </a:p>
          <a:p>
            <a:pPr marL="74453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2:1 </a:t>
            </a:r>
            <a:r>
              <a:rPr lang="en-US" sz="2000" dirty="0"/>
              <a:t>Soybean/Soybean/Corn</a:t>
            </a:r>
          </a:p>
          <a:p>
            <a:pPr marL="74453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1:2 </a:t>
            </a:r>
            <a:r>
              <a:rPr lang="en-US" sz="2000" dirty="0"/>
              <a:t>Soybean/Corn/Corn</a:t>
            </a:r>
          </a:p>
          <a:p>
            <a:pPr marL="74453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Corn/wheat/DC </a:t>
            </a:r>
            <a:r>
              <a:rPr lang="en-US" sz="2000" dirty="0"/>
              <a:t>Soybean/corn</a:t>
            </a:r>
          </a:p>
          <a:p>
            <a:pPr marL="74453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Corn/Soybean/Wheat/DC </a:t>
            </a:r>
            <a:r>
              <a:rPr lang="en-US" sz="2000" dirty="0"/>
              <a:t>Soybeans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Nematode samples and soil samples analyzed from 2016</a:t>
            </a:r>
          </a:p>
          <a:p>
            <a:pPr marL="573088" indent="-339725">
              <a:buFont typeface="Wingdings" panose="05000000000000000000" pitchFamily="2" charset="2"/>
              <a:buChar char="Ø"/>
            </a:pPr>
            <a:r>
              <a:rPr lang="en-US" sz="2000" dirty="0" smtClean="0"/>
              <a:t>Soil analysis: Carbon and Nitrogen percent, pH, P, K, Ca, Mg, S, Cu, Na, Zn</a:t>
            </a:r>
          </a:p>
          <a:p>
            <a:pPr marL="573088" indent="-339725">
              <a:buFont typeface="Wingdings" panose="05000000000000000000" pitchFamily="2" charset="2"/>
              <a:buChar char="Ø"/>
            </a:pPr>
            <a:r>
              <a:rPr lang="en-US" sz="2000" dirty="0"/>
              <a:t>Nematode: </a:t>
            </a:r>
            <a:r>
              <a:rPr lang="en-US" sz="2000" dirty="0" smtClean="0"/>
              <a:t>RKN, </a:t>
            </a:r>
            <a:r>
              <a:rPr lang="en-US" sz="2000" dirty="0" err="1" smtClean="0"/>
              <a:t>Reniform</a:t>
            </a:r>
            <a:r>
              <a:rPr lang="en-US" sz="2000" dirty="0" smtClean="0"/>
              <a:t>, CL, SCN, Lesion, Dagger, Stunt, Spiral, </a:t>
            </a:r>
            <a:r>
              <a:rPr lang="en-US" sz="2000" dirty="0" err="1" smtClean="0"/>
              <a:t>Tylenchus</a:t>
            </a:r>
            <a:r>
              <a:rPr lang="en-US" sz="2000" dirty="0" smtClean="0"/>
              <a:t>, Ring, Sting, Awl, Stubby, </a:t>
            </a:r>
            <a:r>
              <a:rPr lang="en-US" sz="2000" dirty="0" err="1" smtClean="0"/>
              <a:t>Ditylenchus</a:t>
            </a:r>
            <a:r>
              <a:rPr lang="en-US" sz="2000" dirty="0" smtClean="0"/>
              <a:t>, Needle, </a:t>
            </a:r>
            <a:r>
              <a:rPr lang="en-US" sz="2000" dirty="0" err="1" smtClean="0"/>
              <a:t>Aphelenchoides</a:t>
            </a:r>
            <a:r>
              <a:rPr lang="en-US" sz="2000" dirty="0" smtClean="0"/>
              <a:t>,</a:t>
            </a:r>
            <a:r>
              <a:rPr lang="en-US" sz="2000" dirty="0"/>
              <a:t> </a:t>
            </a:r>
            <a:r>
              <a:rPr lang="en-US" sz="2000" dirty="0" err="1" smtClean="0"/>
              <a:t>Aphelenchus</a:t>
            </a:r>
            <a:endParaRPr lang="en-US" sz="20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489561" y="1748875"/>
            <a:ext cx="2854289" cy="788894"/>
            <a:chOff x="4329954" y="2379350"/>
            <a:chExt cx="2854289" cy="788894"/>
          </a:xfrm>
        </p:grpSpPr>
        <p:sp>
          <p:nvSpPr>
            <p:cNvPr id="7" name="Right Brace 6"/>
            <p:cNvSpPr/>
            <p:nvPr/>
          </p:nvSpPr>
          <p:spPr>
            <a:xfrm>
              <a:off x="4329954" y="2402541"/>
              <a:ext cx="286871" cy="753035"/>
            </a:xfrm>
            <a:prstGeom prst="rightBrace">
              <a:avLst>
                <a:gd name="adj1" fmla="val 8333"/>
                <a:gd name="adj2" fmla="val 52283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29954" y="2379350"/>
              <a:ext cx="2854289" cy="7888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First cycle: 2015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Second Cycle: 2017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Third Cycle: 2019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51251" y="2537769"/>
            <a:ext cx="2824510" cy="907376"/>
            <a:chOff x="5916706" y="3349266"/>
            <a:chExt cx="2950016" cy="1297190"/>
          </a:xfrm>
        </p:grpSpPr>
        <p:sp>
          <p:nvSpPr>
            <p:cNvPr id="12" name="Right Brace 11"/>
            <p:cNvSpPr/>
            <p:nvPr/>
          </p:nvSpPr>
          <p:spPr>
            <a:xfrm>
              <a:off x="5916706" y="3349266"/>
              <a:ext cx="566534" cy="1297190"/>
            </a:xfrm>
            <a:prstGeom prst="rightBrace">
              <a:avLst>
                <a:gd name="adj1" fmla="val 8333"/>
                <a:gd name="adj2" fmla="val 52283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12433" y="3676540"/>
              <a:ext cx="2854289" cy="7888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First cycle: 2016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Second Cycle: 2019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7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+mn-lt"/>
                  <a:cs typeface="Arial" panose="020B0604020202020204" pitchFamily="34" charset="0"/>
                </a:rPr>
                <a:t>STUDY LOCATIONS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19" t="3010" r="1860" b="3670"/>
          <a:stretch/>
        </p:blipFill>
        <p:spPr>
          <a:xfrm>
            <a:off x="1508841" y="1143907"/>
            <a:ext cx="6278880" cy="47129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6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4400" b="1" u="sng" dirty="0"/>
              <a:t>2017</a:t>
            </a:r>
            <a:endParaRPr lang="en-US" sz="4400" dirty="0"/>
          </a:p>
          <a:p>
            <a:r>
              <a:rPr lang="en-US" sz="4400" u="sng" dirty="0"/>
              <a:t>All crops</a:t>
            </a:r>
            <a:r>
              <a:rPr lang="en-US" sz="4400" dirty="0"/>
              <a:t> – </a:t>
            </a:r>
          </a:p>
          <a:p>
            <a:r>
              <a:rPr lang="en-US" sz="4400" dirty="0"/>
              <a:t>Fall prepare beds</a:t>
            </a:r>
          </a:p>
          <a:p>
            <a:r>
              <a:rPr lang="en-US" sz="4400" dirty="0"/>
              <a:t>Irrigation: 2 events 3 inches/event</a:t>
            </a:r>
          </a:p>
          <a:p>
            <a:r>
              <a:rPr lang="en-US" sz="4400" u="sng" dirty="0"/>
              <a:t>Corn-PRE</a:t>
            </a:r>
            <a:endParaRPr lang="en-US" sz="4400" dirty="0"/>
          </a:p>
          <a:p>
            <a:r>
              <a:rPr lang="en-US" sz="4400" dirty="0"/>
              <a:t>Lexar -3 </a:t>
            </a:r>
            <a:r>
              <a:rPr lang="en-US" sz="4400" dirty="0" err="1"/>
              <a:t>qt</a:t>
            </a:r>
            <a:r>
              <a:rPr lang="en-US" sz="4400" dirty="0"/>
              <a:t>/acre</a:t>
            </a:r>
          </a:p>
          <a:p>
            <a:r>
              <a:rPr lang="en-US" sz="4400" u="sng" dirty="0"/>
              <a:t>Corn-POST</a:t>
            </a:r>
            <a:endParaRPr lang="en-US" sz="4400" dirty="0"/>
          </a:p>
          <a:p>
            <a:r>
              <a:rPr lang="en-US" sz="4400" dirty="0"/>
              <a:t>Roundup- 1 </a:t>
            </a:r>
            <a:r>
              <a:rPr lang="en-US" sz="4400" dirty="0" err="1"/>
              <a:t>qt</a:t>
            </a:r>
            <a:r>
              <a:rPr lang="en-US" sz="4400" dirty="0"/>
              <a:t>/acre</a:t>
            </a:r>
          </a:p>
          <a:p>
            <a:r>
              <a:rPr lang="en-US" sz="4400" dirty="0"/>
              <a:t>Atrazine – 1 </a:t>
            </a:r>
            <a:r>
              <a:rPr lang="en-US" sz="4400" dirty="0" err="1"/>
              <a:t>qt</a:t>
            </a:r>
            <a:r>
              <a:rPr lang="en-US" sz="4400" dirty="0"/>
              <a:t> .acre</a:t>
            </a:r>
          </a:p>
          <a:p>
            <a:r>
              <a:rPr lang="en-US" sz="4400" u="sng" dirty="0"/>
              <a:t>Corn-Fertilizer</a:t>
            </a:r>
            <a:endParaRPr lang="en-US" sz="4400" dirty="0"/>
          </a:p>
          <a:p>
            <a:r>
              <a:rPr lang="en-US" sz="4400" dirty="0"/>
              <a:t>240 </a:t>
            </a:r>
            <a:r>
              <a:rPr lang="en-US" sz="4400" dirty="0" err="1"/>
              <a:t>lb</a:t>
            </a:r>
            <a:r>
              <a:rPr lang="en-US" sz="4400" dirty="0"/>
              <a:t> N acre Applied injected as UAN</a:t>
            </a:r>
          </a:p>
          <a:p>
            <a:r>
              <a:rPr lang="en-US" sz="4400" u="sng" dirty="0"/>
              <a:t>Soybean PRE</a:t>
            </a:r>
            <a:endParaRPr lang="en-US" sz="4400" dirty="0"/>
          </a:p>
          <a:p>
            <a:r>
              <a:rPr lang="en-US" sz="4400" dirty="0" err="1"/>
              <a:t>Gramoxone</a:t>
            </a:r>
            <a:r>
              <a:rPr lang="en-US" sz="4400" dirty="0"/>
              <a:t> 2 </a:t>
            </a:r>
            <a:r>
              <a:rPr lang="en-US" sz="4400" dirty="0" err="1"/>
              <a:t>qt</a:t>
            </a:r>
            <a:r>
              <a:rPr lang="en-US" sz="4400" dirty="0"/>
              <a:t>/acre</a:t>
            </a:r>
          </a:p>
          <a:p>
            <a:r>
              <a:rPr lang="en-US" sz="4400" dirty="0"/>
              <a:t>Prefix- Full rate</a:t>
            </a:r>
          </a:p>
          <a:p>
            <a:r>
              <a:rPr lang="en-US" sz="4400" u="sng" dirty="0"/>
              <a:t>Soybean POST</a:t>
            </a:r>
            <a:endParaRPr lang="en-US" sz="4400" dirty="0"/>
          </a:p>
          <a:p>
            <a:r>
              <a:rPr lang="en-US" sz="4400" dirty="0"/>
              <a:t>Liberty (</a:t>
            </a:r>
            <a:r>
              <a:rPr lang="en-US" sz="4400" dirty="0" err="1"/>
              <a:t>glufosinate</a:t>
            </a:r>
            <a:r>
              <a:rPr lang="en-US" sz="4400" dirty="0"/>
              <a:t>) 29 </a:t>
            </a:r>
            <a:r>
              <a:rPr lang="en-US" sz="4400" dirty="0" err="1"/>
              <a:t>fl</a:t>
            </a:r>
            <a:r>
              <a:rPr lang="en-US" sz="4400" dirty="0"/>
              <a:t>/</a:t>
            </a:r>
            <a:r>
              <a:rPr lang="en-US" sz="4400" dirty="0" err="1"/>
              <a:t>oz</a:t>
            </a:r>
            <a:r>
              <a:rPr lang="en-US" sz="4400" dirty="0"/>
              <a:t> acre</a:t>
            </a:r>
          </a:p>
          <a:p>
            <a:r>
              <a:rPr lang="en-US" sz="4400" dirty="0"/>
              <a:t>Prefix- 2 pints/acre</a:t>
            </a:r>
          </a:p>
          <a:p>
            <a:r>
              <a:rPr lang="en-US" sz="4400" u="sng" dirty="0"/>
              <a:t>Milo Fertilizer</a:t>
            </a:r>
            <a:endParaRPr lang="en-US" sz="4400" dirty="0"/>
          </a:p>
          <a:p>
            <a:r>
              <a:rPr lang="en-US" sz="4400" dirty="0"/>
              <a:t>60 </a:t>
            </a:r>
            <a:r>
              <a:rPr lang="en-US" sz="4400" dirty="0" err="1"/>
              <a:t>lb</a:t>
            </a:r>
            <a:r>
              <a:rPr lang="en-US" sz="4400" dirty="0"/>
              <a:t> N/acre Applied injected as UAN</a:t>
            </a:r>
          </a:p>
          <a:p>
            <a:r>
              <a:rPr lang="en-US" sz="4400" u="sng" dirty="0"/>
              <a:t>Milo PRE</a:t>
            </a:r>
            <a:endParaRPr lang="en-US" sz="4400" dirty="0"/>
          </a:p>
          <a:p>
            <a:r>
              <a:rPr lang="en-US" sz="4400" dirty="0"/>
              <a:t>Lexar- 3 </a:t>
            </a:r>
            <a:r>
              <a:rPr lang="en-US" sz="4400" dirty="0" err="1"/>
              <a:t>qt</a:t>
            </a:r>
            <a:r>
              <a:rPr lang="en-US" sz="4400" dirty="0"/>
              <a:t>/acre</a:t>
            </a:r>
          </a:p>
          <a:p>
            <a:r>
              <a:rPr lang="en-US" sz="4400" u="sng" dirty="0"/>
              <a:t>Milo Insecticide</a:t>
            </a:r>
            <a:endParaRPr lang="en-US" sz="4400" dirty="0"/>
          </a:p>
          <a:p>
            <a:r>
              <a:rPr lang="en-US" sz="4400" dirty="0"/>
              <a:t>1 applications- Karate- full rate (sorghum midge)</a:t>
            </a:r>
          </a:p>
          <a:p>
            <a:r>
              <a:rPr lang="en-US" sz="4400" dirty="0"/>
              <a:t>2 applications-</a:t>
            </a:r>
            <a:r>
              <a:rPr lang="en-US" sz="4400" dirty="0" err="1"/>
              <a:t>Sivanto</a:t>
            </a:r>
            <a:r>
              <a:rPr lang="en-US" sz="4400" dirty="0"/>
              <a:t>-full rate (sugarcane aphid)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590935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CORN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7" y="1665858"/>
          <a:ext cx="7259670" cy="4101354"/>
        </p:xfrm>
        <a:graphic>
          <a:graphicData uri="http://schemas.openxmlformats.org/drawingml/2006/table">
            <a:tbl>
              <a:tblPr/>
              <a:tblGrid>
                <a:gridCol w="360207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40220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998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15.0a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7.6a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11.2a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9.7a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28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10.1a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8.8a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9.0ab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15.0a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7.1a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7.8b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10.7a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8.9a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50018" y="105234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Portageville, MO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852" y="3406591"/>
            <a:ext cx="1507151" cy="1488141"/>
            <a:chOff x="16850" y="3406589"/>
            <a:chExt cx="1507151" cy="1488141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251013" cy="1488141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50" y="393521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5002309"/>
            <a:ext cx="1443318" cy="618565"/>
            <a:chOff x="80683" y="5002307"/>
            <a:chExt cx="1443318" cy="618565"/>
          </a:xfrm>
        </p:grpSpPr>
        <p:sp>
          <p:nvSpPr>
            <p:cNvPr id="16" name="Left Brace 15"/>
            <p:cNvSpPr/>
            <p:nvPr/>
          </p:nvSpPr>
          <p:spPr>
            <a:xfrm>
              <a:off x="1315652" y="5002307"/>
              <a:ext cx="208349" cy="618565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9" y="1665858"/>
          <a:ext cx="7214427" cy="4188094"/>
        </p:xfrm>
        <a:graphic>
          <a:graphicData uri="http://schemas.openxmlformats.org/drawingml/2006/table">
            <a:tbl>
              <a:tblPr/>
              <a:tblGrid>
                <a:gridCol w="3579622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819197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89505">
                  <a:extLst>
                    <a:ext uri="{9D8B030D-6E8A-4147-A177-3AD203B41FA5}">
                      <a16:colId xmlns:a16="http://schemas.microsoft.com/office/drawing/2014/main" val="677204328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374027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381267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2.9a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1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3.1a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39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4.3b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3.4b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2.1b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3.0a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Soybean-Sorghum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3.3a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09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32539" y="1072802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Portageville ,MO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46983" y="3406591"/>
            <a:ext cx="1680720" cy="1219199"/>
            <a:chOff x="-46983" y="3406589"/>
            <a:chExt cx="1680720" cy="1219199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360749" cy="1219199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46983" y="375990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4940443"/>
            <a:ext cx="1553054" cy="680430"/>
            <a:chOff x="80683" y="4940443"/>
            <a:chExt cx="1553054" cy="680430"/>
          </a:xfrm>
        </p:grpSpPr>
        <p:sp>
          <p:nvSpPr>
            <p:cNvPr id="16" name="Left Brace 15"/>
            <p:cNvSpPr/>
            <p:nvPr/>
          </p:nvSpPr>
          <p:spPr>
            <a:xfrm>
              <a:off x="1315652" y="4940443"/>
              <a:ext cx="318085" cy="680430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067552" y="4772027"/>
            <a:ext cx="733425" cy="108192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CORN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7" y="1665858"/>
          <a:ext cx="7259670" cy="4101354"/>
        </p:xfrm>
        <a:graphic>
          <a:graphicData uri="http://schemas.openxmlformats.org/drawingml/2006/table">
            <a:tbl>
              <a:tblPr/>
              <a:tblGrid>
                <a:gridCol w="360207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40220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998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15.6a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11.8a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11.8a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10.8ab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11.4a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9.4b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28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10.1ab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11.7a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10.4a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15.6a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9.3ab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7.7b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9.8b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8.5b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12.1a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75430" y="1071731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Stoneville, 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852" y="3406591"/>
            <a:ext cx="1507151" cy="1488141"/>
            <a:chOff x="16850" y="3406589"/>
            <a:chExt cx="1507151" cy="1488141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251013" cy="1488141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50" y="393521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5002309"/>
            <a:ext cx="1443318" cy="618565"/>
            <a:chOff x="80683" y="5002307"/>
            <a:chExt cx="1443318" cy="618565"/>
          </a:xfrm>
        </p:grpSpPr>
        <p:sp>
          <p:nvSpPr>
            <p:cNvPr id="16" name="Left Brace 15"/>
            <p:cNvSpPr/>
            <p:nvPr/>
          </p:nvSpPr>
          <p:spPr>
            <a:xfrm>
              <a:off x="1315652" y="5002307"/>
              <a:ext cx="208349" cy="618565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026632" y="5002307"/>
            <a:ext cx="800100" cy="7412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9" y="1665860"/>
          <a:ext cx="7214989" cy="4163439"/>
        </p:xfrm>
        <a:graphic>
          <a:graphicData uri="http://schemas.openxmlformats.org/drawingml/2006/table">
            <a:tbl>
              <a:tblPr/>
              <a:tblGrid>
                <a:gridCol w="357990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08772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08772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819261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89512">
                  <a:extLst>
                    <a:ext uri="{9D8B030D-6E8A-4147-A177-3AD203B41FA5}">
                      <a16:colId xmlns:a16="http://schemas.microsoft.com/office/drawing/2014/main" val="677204328"/>
                    </a:ext>
                  </a:extLst>
                </a:gridCol>
                <a:gridCol w="908772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394999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394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394999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264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3.6a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5.1a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4.0a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3.9b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1.3b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3.5b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1.7b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3.9b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Soybean-Sorghum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4.0b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09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84939" y="1090117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Stoneville, 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46983" y="3406591"/>
            <a:ext cx="1680720" cy="1219199"/>
            <a:chOff x="-46983" y="3406589"/>
            <a:chExt cx="1680720" cy="1219199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360749" cy="1219199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46983" y="375990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4940443"/>
            <a:ext cx="1553054" cy="680430"/>
            <a:chOff x="80683" y="4940443"/>
            <a:chExt cx="1553054" cy="680430"/>
          </a:xfrm>
        </p:grpSpPr>
        <p:sp>
          <p:nvSpPr>
            <p:cNvPr id="16" name="Left Brace 15"/>
            <p:cNvSpPr/>
            <p:nvPr/>
          </p:nvSpPr>
          <p:spPr>
            <a:xfrm>
              <a:off x="1315652" y="4940443"/>
              <a:ext cx="318085" cy="680430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0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CORN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7" y="1665858"/>
          <a:ext cx="7259670" cy="4101354"/>
        </p:xfrm>
        <a:graphic>
          <a:graphicData uri="http://schemas.openxmlformats.org/drawingml/2006/table">
            <a:tbl>
              <a:tblPr/>
              <a:tblGrid>
                <a:gridCol w="360207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40220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998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13.3a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6.3b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6.2b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10.4c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8.8a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11.2b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28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-</a:t>
                      </a:r>
                      <a:endParaRPr lang="en-US" sz="2200" b="1" dirty="0"/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8.3a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13.3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5.4b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11.1a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6.1b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12.3a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58889" y="1113144"/>
            <a:ext cx="2985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College Station, TX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852" y="3406591"/>
            <a:ext cx="1507151" cy="1488141"/>
            <a:chOff x="16850" y="3406589"/>
            <a:chExt cx="1507151" cy="1488141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251013" cy="1488141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50" y="393521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5002309"/>
            <a:ext cx="1443318" cy="618565"/>
            <a:chOff x="80683" y="5002307"/>
            <a:chExt cx="1443318" cy="618565"/>
          </a:xfrm>
        </p:grpSpPr>
        <p:sp>
          <p:nvSpPr>
            <p:cNvPr id="16" name="Left Brace 15"/>
            <p:cNvSpPr/>
            <p:nvPr/>
          </p:nvSpPr>
          <p:spPr>
            <a:xfrm>
              <a:off x="1315652" y="5002307"/>
              <a:ext cx="208349" cy="618565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296025" y="3320864"/>
            <a:ext cx="647700" cy="15738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15302" y="3320864"/>
            <a:ext cx="778107" cy="7939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19546" y="3320864"/>
            <a:ext cx="647700" cy="15738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9" y="1665858"/>
          <a:ext cx="7214427" cy="4188094"/>
        </p:xfrm>
        <a:graphic>
          <a:graphicData uri="http://schemas.openxmlformats.org/drawingml/2006/table">
            <a:tbl>
              <a:tblPr/>
              <a:tblGrid>
                <a:gridCol w="3579622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819197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89505">
                  <a:extLst>
                    <a:ext uri="{9D8B030D-6E8A-4147-A177-3AD203B41FA5}">
                      <a16:colId xmlns:a16="http://schemas.microsoft.com/office/drawing/2014/main" val="677204328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374027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381267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2.1a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0.13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1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0.12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39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2.1a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1.4a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0.13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0.10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Soybean-Sorghum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0.08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09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58887" y="1128217"/>
            <a:ext cx="2985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College Station, TX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46983" y="3406591"/>
            <a:ext cx="1680720" cy="1219199"/>
            <a:chOff x="-46983" y="3406589"/>
            <a:chExt cx="1680720" cy="1219199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360749" cy="1219199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46983" y="375990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4940443"/>
            <a:ext cx="1553054" cy="680430"/>
            <a:chOff x="80683" y="4940443"/>
            <a:chExt cx="1553054" cy="680430"/>
          </a:xfrm>
        </p:grpSpPr>
        <p:sp>
          <p:nvSpPr>
            <p:cNvPr id="16" name="Left Brace 15"/>
            <p:cNvSpPr/>
            <p:nvPr/>
          </p:nvSpPr>
          <p:spPr>
            <a:xfrm>
              <a:off x="1315652" y="4940443"/>
              <a:ext cx="318085" cy="680430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4" y="1166191"/>
            <a:ext cx="2208353" cy="14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97" y="1079242"/>
            <a:ext cx="2962913" cy="39505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719" y="1068369"/>
            <a:ext cx="2812621" cy="37490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050" y="1025452"/>
            <a:ext cx="3361418" cy="4480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21946" t="27086" r="14698" b="17059"/>
          <a:stretch/>
        </p:blipFill>
        <p:spPr>
          <a:xfrm>
            <a:off x="2000237" y="4115392"/>
            <a:ext cx="1556272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0624" y="5574860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(PC: Dr. Clark Neely)</a:t>
            </a:r>
          </a:p>
        </p:txBody>
      </p:sp>
    </p:spTree>
    <p:extLst>
      <p:ext uri="{BB962C8B-B14F-4D97-AF65-F5344CB8AC3E}">
        <p14:creationId xmlns:p14="http://schemas.microsoft.com/office/powerpoint/2010/main" val="20881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CORN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7" y="1665858"/>
          <a:ext cx="7259670" cy="4101354"/>
        </p:xfrm>
        <a:graphic>
          <a:graphicData uri="http://schemas.openxmlformats.org/drawingml/2006/table">
            <a:tbl>
              <a:tblPr/>
              <a:tblGrid>
                <a:gridCol w="360207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40220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998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12.2a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9.3c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9.3a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11.8b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12.5a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28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10.0bc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12.2a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12.3a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10.9a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11.8b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56256" y="1098402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St. Joseph, LA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852" y="3406591"/>
            <a:ext cx="1507151" cy="1488141"/>
            <a:chOff x="16850" y="3406589"/>
            <a:chExt cx="1507151" cy="1488141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251013" cy="1488141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50" y="393521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5002309"/>
            <a:ext cx="1443318" cy="618565"/>
            <a:chOff x="80683" y="5002307"/>
            <a:chExt cx="1443318" cy="618565"/>
          </a:xfrm>
        </p:grpSpPr>
        <p:sp>
          <p:nvSpPr>
            <p:cNvPr id="16" name="Left Brace 15"/>
            <p:cNvSpPr/>
            <p:nvPr/>
          </p:nvSpPr>
          <p:spPr>
            <a:xfrm>
              <a:off x="1315652" y="5002307"/>
              <a:ext cx="208349" cy="618565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058152" y="3324225"/>
            <a:ext cx="778107" cy="723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10302" y="3324225"/>
            <a:ext cx="828675" cy="723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9" y="1665858"/>
          <a:ext cx="7214427" cy="4188094"/>
        </p:xfrm>
        <a:graphic>
          <a:graphicData uri="http://schemas.openxmlformats.org/drawingml/2006/table">
            <a:tbl>
              <a:tblPr/>
              <a:tblGrid>
                <a:gridCol w="3579622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819197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89505">
                  <a:extLst>
                    <a:ext uri="{9D8B030D-6E8A-4147-A177-3AD203B41FA5}">
                      <a16:colId xmlns:a16="http://schemas.microsoft.com/office/drawing/2014/main" val="677204328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374027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381267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3.3a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1.9a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3.8b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1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2.0a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39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3.3a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4.4a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3.6a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1.9a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3.6b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-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Soybean-Sorghum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-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091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6983" y="3406591"/>
            <a:ext cx="1680720" cy="1219199"/>
            <a:chOff x="-46983" y="3406589"/>
            <a:chExt cx="1680720" cy="1219199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360749" cy="1219199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46983" y="375990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4940443"/>
            <a:ext cx="1553054" cy="680430"/>
            <a:chOff x="80683" y="4940443"/>
            <a:chExt cx="1553054" cy="680430"/>
          </a:xfrm>
        </p:grpSpPr>
        <p:sp>
          <p:nvSpPr>
            <p:cNvPr id="16" name="Left Brace 15"/>
            <p:cNvSpPr/>
            <p:nvPr/>
          </p:nvSpPr>
          <p:spPr>
            <a:xfrm>
              <a:off x="1315652" y="4940443"/>
              <a:ext cx="318085" cy="680430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24132" y="1090117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St. Joseph, LA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7677" y="3228977"/>
            <a:ext cx="638175" cy="14763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16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CROP ROTATIONS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844844"/>
              </p:ext>
            </p:extLst>
          </p:nvPr>
        </p:nvGraphicFramePr>
        <p:xfrm>
          <a:off x="162613" y="1139671"/>
          <a:ext cx="8809943" cy="3773020"/>
        </p:xfrm>
        <a:graphic>
          <a:graphicData uri="http://schemas.openxmlformats.org/drawingml/2006/table">
            <a:tbl>
              <a:tblPr/>
              <a:tblGrid>
                <a:gridCol w="2104938">
                  <a:extLst>
                    <a:ext uri="{9D8B030D-6E8A-4147-A177-3AD203B41FA5}">
                      <a16:colId xmlns:a16="http://schemas.microsoft.com/office/drawing/2014/main" val="3136330740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1724994243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3265740571"/>
                    </a:ext>
                  </a:extLst>
                </a:gridCol>
                <a:gridCol w="115367">
                  <a:extLst>
                    <a:ext uri="{9D8B030D-6E8A-4147-A177-3AD203B41FA5}">
                      <a16:colId xmlns:a16="http://schemas.microsoft.com/office/drawing/2014/main" val="1334766094"/>
                    </a:ext>
                  </a:extLst>
                </a:gridCol>
                <a:gridCol w="91078">
                  <a:extLst>
                    <a:ext uri="{9D8B030D-6E8A-4147-A177-3AD203B41FA5}">
                      <a16:colId xmlns:a16="http://schemas.microsoft.com/office/drawing/2014/main" val="1350287809"/>
                    </a:ext>
                  </a:extLst>
                </a:gridCol>
                <a:gridCol w="540400">
                  <a:extLst>
                    <a:ext uri="{9D8B030D-6E8A-4147-A177-3AD203B41FA5}">
                      <a16:colId xmlns:a16="http://schemas.microsoft.com/office/drawing/2014/main" val="1946074922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1646677629"/>
                    </a:ext>
                  </a:extLst>
                </a:gridCol>
                <a:gridCol w="36200">
                  <a:extLst>
                    <a:ext uri="{9D8B030D-6E8A-4147-A177-3AD203B41FA5}">
                      <a16:colId xmlns:a16="http://schemas.microsoft.com/office/drawing/2014/main" val="4135628491"/>
                    </a:ext>
                  </a:extLst>
                </a:gridCol>
                <a:gridCol w="62536">
                  <a:extLst>
                    <a:ext uri="{9D8B030D-6E8A-4147-A177-3AD203B41FA5}">
                      <a16:colId xmlns:a16="http://schemas.microsoft.com/office/drawing/2014/main" val="1598569569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2994597729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1670462351"/>
                    </a:ext>
                  </a:extLst>
                </a:gridCol>
                <a:gridCol w="115367">
                  <a:extLst>
                    <a:ext uri="{9D8B030D-6E8A-4147-A177-3AD203B41FA5}">
                      <a16:colId xmlns:a16="http://schemas.microsoft.com/office/drawing/2014/main" val="1601371207"/>
                    </a:ext>
                  </a:extLst>
                </a:gridCol>
                <a:gridCol w="91078">
                  <a:extLst>
                    <a:ext uri="{9D8B030D-6E8A-4147-A177-3AD203B41FA5}">
                      <a16:colId xmlns:a16="http://schemas.microsoft.com/office/drawing/2014/main" val="1813652617"/>
                    </a:ext>
                  </a:extLst>
                </a:gridCol>
                <a:gridCol w="540400">
                  <a:extLst>
                    <a:ext uri="{9D8B030D-6E8A-4147-A177-3AD203B41FA5}">
                      <a16:colId xmlns:a16="http://schemas.microsoft.com/office/drawing/2014/main" val="1038202614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1134606613"/>
                    </a:ext>
                  </a:extLst>
                </a:gridCol>
                <a:gridCol w="105524">
                  <a:extLst>
                    <a:ext uri="{9D8B030D-6E8A-4147-A177-3AD203B41FA5}">
                      <a16:colId xmlns:a16="http://schemas.microsoft.com/office/drawing/2014/main" val="2302475732"/>
                    </a:ext>
                  </a:extLst>
                </a:gridCol>
                <a:gridCol w="64491">
                  <a:extLst>
                    <a:ext uri="{9D8B030D-6E8A-4147-A177-3AD203B41FA5}">
                      <a16:colId xmlns:a16="http://schemas.microsoft.com/office/drawing/2014/main" val="3456155423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3503420242"/>
                    </a:ext>
                  </a:extLst>
                </a:gridCol>
                <a:gridCol w="115367">
                  <a:extLst>
                    <a:ext uri="{9D8B030D-6E8A-4147-A177-3AD203B41FA5}">
                      <a16:colId xmlns:a16="http://schemas.microsoft.com/office/drawing/2014/main" val="2781742487"/>
                    </a:ext>
                  </a:extLst>
                </a:gridCol>
                <a:gridCol w="91078">
                  <a:extLst>
                    <a:ext uri="{9D8B030D-6E8A-4147-A177-3AD203B41FA5}">
                      <a16:colId xmlns:a16="http://schemas.microsoft.com/office/drawing/2014/main" val="3644547455"/>
                    </a:ext>
                  </a:extLst>
                </a:gridCol>
                <a:gridCol w="540400">
                  <a:extLst>
                    <a:ext uri="{9D8B030D-6E8A-4147-A177-3AD203B41FA5}">
                      <a16:colId xmlns:a16="http://schemas.microsoft.com/office/drawing/2014/main" val="17513720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3378375113"/>
                    </a:ext>
                  </a:extLst>
                </a:gridCol>
                <a:gridCol w="98685">
                  <a:extLst>
                    <a:ext uri="{9D8B030D-6E8A-4147-A177-3AD203B41FA5}">
                      <a16:colId xmlns:a16="http://schemas.microsoft.com/office/drawing/2014/main" val="2319910605"/>
                    </a:ext>
                  </a:extLst>
                </a:gridCol>
                <a:gridCol w="71330">
                  <a:extLst>
                    <a:ext uri="{9D8B030D-6E8A-4147-A177-3AD203B41FA5}">
                      <a16:colId xmlns:a16="http://schemas.microsoft.com/office/drawing/2014/main" val="1736492758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538673162"/>
                    </a:ext>
                  </a:extLst>
                </a:gridCol>
                <a:gridCol w="121438">
                  <a:extLst>
                    <a:ext uri="{9D8B030D-6E8A-4147-A177-3AD203B41FA5}">
                      <a16:colId xmlns:a16="http://schemas.microsoft.com/office/drawing/2014/main" val="412335601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965770454"/>
                    </a:ext>
                  </a:extLst>
                </a:gridCol>
                <a:gridCol w="552546">
                  <a:extLst>
                    <a:ext uri="{9D8B030D-6E8A-4147-A177-3AD203B41FA5}">
                      <a16:colId xmlns:a16="http://schemas.microsoft.com/office/drawing/2014/main" val="3153011326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516846419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195784911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3535438570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2312225934"/>
                    </a:ext>
                  </a:extLst>
                </a:gridCol>
                <a:gridCol w="121438">
                  <a:extLst>
                    <a:ext uri="{9D8B030D-6E8A-4147-A177-3AD203B41FA5}">
                      <a16:colId xmlns:a16="http://schemas.microsoft.com/office/drawing/2014/main" val="2483593344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3699272563"/>
                    </a:ext>
                  </a:extLst>
                </a:gridCol>
                <a:gridCol w="552546">
                  <a:extLst>
                    <a:ext uri="{9D8B030D-6E8A-4147-A177-3AD203B41FA5}">
                      <a16:colId xmlns:a16="http://schemas.microsoft.com/office/drawing/2014/main" val="936329312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1148427724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2926700986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570579652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2543747637"/>
                    </a:ext>
                  </a:extLst>
                </a:gridCol>
                <a:gridCol w="121438">
                  <a:extLst>
                    <a:ext uri="{9D8B030D-6E8A-4147-A177-3AD203B41FA5}">
                      <a16:colId xmlns:a16="http://schemas.microsoft.com/office/drawing/2014/main" val="2746411687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1518344976"/>
                    </a:ext>
                  </a:extLst>
                </a:gridCol>
                <a:gridCol w="552546">
                  <a:extLst>
                    <a:ext uri="{9D8B030D-6E8A-4147-A177-3AD203B41FA5}">
                      <a16:colId xmlns:a16="http://schemas.microsoft.com/office/drawing/2014/main" val="1439616461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3116405328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3887724402"/>
                    </a:ext>
                  </a:extLst>
                </a:gridCol>
              </a:tblGrid>
              <a:tr h="2294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Crop Rotations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2014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2015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2016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2017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2018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2019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771763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818229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423833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1:1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Soybean/Corn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842269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69863" indent="-169863"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2:1 Soy/Soy/Corn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612498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69863" indent="-1698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1:2 Soy/Corn/Corn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533147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981834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293650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1:1 Soybean/Corn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652276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69863" indent="-1698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1:1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Soybean/Sorghum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230446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3363" indent="-2333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Sorghum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348023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3363" indent="-2333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Corn/Wheat/DC Soy/Corn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350311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3363" indent="-2333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Corn/Soy/Wheat/DC Soy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7362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2613" y="4912691"/>
            <a:ext cx="8452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12 Crop rotations: Irrigated (7) and Dryland (5)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2-yr rotations: 2 rotation cycles completed in 2017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3-yr rotations: 1 rotation cycle completed in 2016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80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CORN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7" y="1665858"/>
          <a:ext cx="7259670" cy="4101354"/>
        </p:xfrm>
        <a:graphic>
          <a:graphicData uri="http://schemas.openxmlformats.org/drawingml/2006/table">
            <a:tbl>
              <a:tblPr/>
              <a:tblGrid>
                <a:gridCol w="360207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40220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998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10.5a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9.0a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10.1ab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9.4a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28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10.4a</a:t>
                      </a:r>
                      <a:endParaRPr lang="en-US" sz="2200" b="1" dirty="0"/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9.7a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10.2b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10.5a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7.2b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1.7c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6.9b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57274" y="1077056"/>
            <a:ext cx="1386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Colt, AR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852" y="3406591"/>
            <a:ext cx="1507151" cy="1488141"/>
            <a:chOff x="16850" y="3406589"/>
            <a:chExt cx="1507151" cy="1488141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251013" cy="1488141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50" y="393521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5002309"/>
            <a:ext cx="1443318" cy="618565"/>
            <a:chOff x="80683" y="5002307"/>
            <a:chExt cx="1443318" cy="618565"/>
          </a:xfrm>
        </p:grpSpPr>
        <p:sp>
          <p:nvSpPr>
            <p:cNvPr id="16" name="Left Brace 15"/>
            <p:cNvSpPr/>
            <p:nvPr/>
          </p:nvSpPr>
          <p:spPr>
            <a:xfrm>
              <a:off x="1315652" y="5002307"/>
              <a:ext cx="208349" cy="618565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134227" y="4150660"/>
            <a:ext cx="790575" cy="7513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9" y="1665858"/>
          <a:ext cx="7214427" cy="4188094"/>
        </p:xfrm>
        <a:graphic>
          <a:graphicData uri="http://schemas.openxmlformats.org/drawingml/2006/table">
            <a:tbl>
              <a:tblPr/>
              <a:tblGrid>
                <a:gridCol w="3579622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819197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89505">
                  <a:extLst>
                    <a:ext uri="{9D8B030D-6E8A-4147-A177-3AD203B41FA5}">
                      <a16:colId xmlns:a16="http://schemas.microsoft.com/office/drawing/2014/main" val="677204328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374027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381267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4.8a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3.0a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3.6a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1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3.6a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39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3.0a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3.6b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1.4b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2.4bc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2.4b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Soybean-Sorghum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1.8c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091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6983" y="3406591"/>
            <a:ext cx="1680720" cy="1219199"/>
            <a:chOff x="-46983" y="3406589"/>
            <a:chExt cx="1680720" cy="1219199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360749" cy="1219199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46983" y="375990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4940444"/>
            <a:ext cx="1553054" cy="812657"/>
            <a:chOff x="80683" y="4940442"/>
            <a:chExt cx="1553054" cy="812657"/>
          </a:xfrm>
        </p:grpSpPr>
        <p:sp>
          <p:nvSpPr>
            <p:cNvPr id="16" name="Left Brace 15"/>
            <p:cNvSpPr/>
            <p:nvPr/>
          </p:nvSpPr>
          <p:spPr>
            <a:xfrm>
              <a:off x="1315652" y="4940442"/>
              <a:ext cx="318085" cy="812657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757274" y="1052349"/>
            <a:ext cx="1386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Colt, AR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77076" y="4811806"/>
            <a:ext cx="771525" cy="10354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CORN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7" y="1665858"/>
          <a:ext cx="7259670" cy="4101354"/>
        </p:xfrm>
        <a:graphic>
          <a:graphicData uri="http://schemas.openxmlformats.org/drawingml/2006/table">
            <a:tbl>
              <a:tblPr/>
              <a:tblGrid>
                <a:gridCol w="3602070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40220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402200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409985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6.9a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9.3ab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4.1ab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9.9a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428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4.8a</a:t>
                      </a:r>
                      <a:endParaRPr lang="en-US" sz="2200" b="1" dirty="0"/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3.8b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6.9a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8.0b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0.8c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40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8.2ab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24086" y="1108890"/>
            <a:ext cx="2019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Newport, AR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852" y="3406591"/>
            <a:ext cx="1507151" cy="1488141"/>
            <a:chOff x="16850" y="3406589"/>
            <a:chExt cx="1507151" cy="1488141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251013" cy="1488141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50" y="393521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5002309"/>
            <a:ext cx="1443318" cy="618565"/>
            <a:chOff x="80683" y="5002307"/>
            <a:chExt cx="1443318" cy="618565"/>
          </a:xfrm>
        </p:grpSpPr>
        <p:sp>
          <p:nvSpPr>
            <p:cNvPr id="16" name="Left Brace 15"/>
            <p:cNvSpPr/>
            <p:nvPr/>
          </p:nvSpPr>
          <p:spPr>
            <a:xfrm>
              <a:off x="1315652" y="5002307"/>
              <a:ext cx="208349" cy="618565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19952" y="4199407"/>
            <a:ext cx="638175" cy="6953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SOYBEAN YIELDS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633739" y="1665858"/>
          <a:ext cx="7214427" cy="4188094"/>
        </p:xfrm>
        <a:graphic>
          <a:graphicData uri="http://schemas.openxmlformats.org/drawingml/2006/table">
            <a:tbl>
              <a:tblPr/>
              <a:tblGrid>
                <a:gridCol w="3579622">
                  <a:extLst>
                    <a:ext uri="{9D8B030D-6E8A-4147-A177-3AD203B41FA5}">
                      <a16:colId xmlns:a16="http://schemas.microsoft.com/office/drawing/2014/main" val="476538066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114216030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311641278"/>
                    </a:ext>
                  </a:extLst>
                </a:gridCol>
                <a:gridCol w="819197">
                  <a:extLst>
                    <a:ext uri="{9D8B030D-6E8A-4147-A177-3AD203B41FA5}">
                      <a16:colId xmlns:a16="http://schemas.microsoft.com/office/drawing/2014/main" val="4271854019"/>
                    </a:ext>
                  </a:extLst>
                </a:gridCol>
                <a:gridCol w="89505">
                  <a:extLst>
                    <a:ext uri="{9D8B030D-6E8A-4147-A177-3AD203B41FA5}">
                      <a16:colId xmlns:a16="http://schemas.microsoft.com/office/drawing/2014/main" val="677204328"/>
                    </a:ext>
                  </a:extLst>
                </a:gridCol>
                <a:gridCol w="908701">
                  <a:extLst>
                    <a:ext uri="{9D8B030D-6E8A-4147-A177-3AD203B41FA5}">
                      <a16:colId xmlns:a16="http://schemas.microsoft.com/office/drawing/2014/main" val="4057356554"/>
                    </a:ext>
                  </a:extLst>
                </a:gridCol>
              </a:tblGrid>
              <a:tr h="374027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Crop </a:t>
                      </a:r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of rotation</a:t>
                      </a:r>
                    </a:p>
                  </a:txBody>
                  <a:tcPr marL="13154" marR="13154" marT="13154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03090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1st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2nd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3rd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4th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76275"/>
                  </a:ext>
                </a:extLst>
              </a:tr>
              <a:tr h="374027">
                <a:tc v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(2014)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(2015)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(2017)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06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61338"/>
                  </a:ext>
                </a:extLst>
              </a:tr>
              <a:tr h="381267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-------------Mg ha</a:t>
                      </a:r>
                      <a:r>
                        <a:rPr lang="en-US" sz="2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en-US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3446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3.9a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3.5a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62796"/>
                  </a:ext>
                </a:extLst>
              </a:tr>
              <a:tr h="41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3.8a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3199"/>
                  </a:ext>
                </a:extLst>
              </a:tr>
              <a:tr h="39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3.9a</a:t>
                      </a:r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1373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43487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Soybean-Soybean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1.2b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3.1b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1.6b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580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Soybean-Corn</a:t>
                      </a: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1.6b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91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05265"/>
                  </a:ext>
                </a:extLst>
              </a:tr>
              <a:tr h="37402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Soybean-Sorghum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061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1.6b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154" marR="13154" marT="13154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091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6983" y="3406591"/>
            <a:ext cx="1680720" cy="1219199"/>
            <a:chOff x="-46983" y="3406589"/>
            <a:chExt cx="1680720" cy="1219199"/>
          </a:xfrm>
        </p:grpSpPr>
        <p:sp>
          <p:nvSpPr>
            <p:cNvPr id="4" name="Left Brace 3"/>
            <p:cNvSpPr/>
            <p:nvPr/>
          </p:nvSpPr>
          <p:spPr>
            <a:xfrm>
              <a:off x="1272988" y="3406589"/>
              <a:ext cx="360749" cy="1219199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46983" y="3759905"/>
              <a:ext cx="13626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Irrigated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683" y="4940443"/>
            <a:ext cx="1553054" cy="680430"/>
            <a:chOff x="80683" y="4940443"/>
            <a:chExt cx="1553054" cy="680430"/>
          </a:xfrm>
        </p:grpSpPr>
        <p:sp>
          <p:nvSpPr>
            <p:cNvPr id="16" name="Left Brace 15"/>
            <p:cNvSpPr/>
            <p:nvPr/>
          </p:nvSpPr>
          <p:spPr>
            <a:xfrm>
              <a:off x="1315652" y="4940443"/>
              <a:ext cx="318085" cy="680430"/>
            </a:xfrm>
            <a:prstGeom prst="leftBrac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683" y="5126923"/>
              <a:ext cx="1234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Dryland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24086" y="1108890"/>
            <a:ext cx="2019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Newport, AR</a:t>
            </a:r>
          </a:p>
        </p:txBody>
      </p:sp>
    </p:spTree>
    <p:extLst>
      <p:ext uri="{BB962C8B-B14F-4D97-AF65-F5344CB8AC3E}">
        <p14:creationId xmlns:p14="http://schemas.microsoft.com/office/powerpoint/2010/main" val="33608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68" y="1504953"/>
            <a:ext cx="8123462" cy="3950721"/>
          </a:xfrm>
        </p:spPr>
        <p:txBody>
          <a:bodyPr/>
          <a:lstStyle/>
          <a:p>
            <a:r>
              <a:rPr lang="en-US" dirty="0" smtClean="0"/>
              <a:t>USDA-NASS 2017.</a:t>
            </a:r>
          </a:p>
          <a:p>
            <a:r>
              <a:rPr lang="en-US" dirty="0" smtClean="0"/>
              <a:t>Erickson, B. 2008. Corn/Soybean </a:t>
            </a:r>
            <a:r>
              <a:rPr lang="en-US" dirty="0"/>
              <a:t>literature summary.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www.agecon.purdue.edu/pdf/Crop_Rotation_Lit_Review.pdf</a:t>
            </a: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6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REFERENCES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6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54" y="1216026"/>
            <a:ext cx="8013290" cy="472265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Mostly crop yields were higher from irrigated rotations compared to dryland rotations.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Corn yields:  </a:t>
            </a:r>
          </a:p>
          <a:p>
            <a:pPr marL="0" indent="0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30071" y="3187700"/>
          <a:ext cx="7648575" cy="229421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49525">
                  <a:extLst>
                    <a:ext uri="{9D8B030D-6E8A-4147-A177-3AD203B41FA5}">
                      <a16:colId xmlns:a16="http://schemas.microsoft.com/office/drawing/2014/main" val="2688289431"/>
                    </a:ext>
                  </a:extLst>
                </a:gridCol>
                <a:gridCol w="901906">
                  <a:extLst>
                    <a:ext uri="{9D8B030D-6E8A-4147-A177-3AD203B41FA5}">
                      <a16:colId xmlns:a16="http://schemas.microsoft.com/office/drawing/2014/main" val="2256187233"/>
                    </a:ext>
                  </a:extLst>
                </a:gridCol>
                <a:gridCol w="4197144">
                  <a:extLst>
                    <a:ext uri="{9D8B030D-6E8A-4147-A177-3AD203B41FA5}">
                      <a16:colId xmlns:a16="http://schemas.microsoft.com/office/drawing/2014/main" val="1923059506"/>
                    </a:ext>
                  </a:extLst>
                </a:gridCol>
              </a:tblGrid>
              <a:tr h="471581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11909"/>
                  </a:ext>
                </a:extLst>
              </a:tr>
              <a:tr h="4078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Colt and Newport, AR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Soy-Soy-Corn &gt; Soy-Corn-Corn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582530"/>
                  </a:ext>
                </a:extLst>
              </a:tr>
              <a:tr h="47158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Stoneville, 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Soy-Corn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&gt; Corn-Corn (Dryland)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62477"/>
                  </a:ext>
                </a:extLst>
              </a:tr>
              <a:tr h="47158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College Station, TX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Dryland &gt; Irrigated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04600"/>
                  </a:ext>
                </a:extLst>
              </a:tr>
              <a:tr h="47158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St. Joseph, LA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Soy-Corn &gt; Corn-Corn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(Irrigated)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99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8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54" y="1216026"/>
            <a:ext cx="8013290" cy="472265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Soybean yields: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No effect of residue management on yields…yet.   </a:t>
            </a:r>
          </a:p>
          <a:p>
            <a:pPr marL="0" indent="0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34820" y="1844675"/>
          <a:ext cx="7613856" cy="269194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37952">
                  <a:extLst>
                    <a:ext uri="{9D8B030D-6E8A-4147-A177-3AD203B41FA5}">
                      <a16:colId xmlns:a16="http://schemas.microsoft.com/office/drawing/2014/main" val="2688289431"/>
                    </a:ext>
                  </a:extLst>
                </a:gridCol>
                <a:gridCol w="897812">
                  <a:extLst>
                    <a:ext uri="{9D8B030D-6E8A-4147-A177-3AD203B41FA5}">
                      <a16:colId xmlns:a16="http://schemas.microsoft.com/office/drawing/2014/main" val="2256187233"/>
                    </a:ext>
                  </a:extLst>
                </a:gridCol>
                <a:gridCol w="4178092">
                  <a:extLst>
                    <a:ext uri="{9D8B030D-6E8A-4147-A177-3AD203B41FA5}">
                      <a16:colId xmlns:a16="http://schemas.microsoft.com/office/drawing/2014/main" val="1923059506"/>
                    </a:ext>
                  </a:extLst>
                </a:gridCol>
              </a:tblGrid>
              <a:tr h="683954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11909"/>
                  </a:ext>
                </a:extLst>
              </a:tr>
              <a:tr h="59158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Portageville, MO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Soy-Corn or Soy-Sorghum &gt; Soy-Soy (Dryland)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582530"/>
                  </a:ext>
                </a:extLst>
              </a:tr>
              <a:tr h="68395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Colt, AR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Soy-Corn &gt; Soy-Sorghum (Dryland)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04600"/>
                  </a:ext>
                </a:extLst>
              </a:tr>
              <a:tr h="68395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St. Joseph, LA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Irrigated = Dryland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(Soy-Soy)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99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7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CLIMATIC CONDITIONS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95855"/>
              </p:ext>
            </p:extLst>
          </p:nvPr>
        </p:nvGraphicFramePr>
        <p:xfrm>
          <a:off x="563567" y="1786971"/>
          <a:ext cx="8123235" cy="191452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93787">
                  <a:extLst>
                    <a:ext uri="{9D8B030D-6E8A-4147-A177-3AD203B41FA5}">
                      <a16:colId xmlns:a16="http://schemas.microsoft.com/office/drawing/2014/main" val="2351058355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4102069138"/>
                    </a:ext>
                  </a:extLst>
                </a:gridCol>
                <a:gridCol w="2037079">
                  <a:extLst>
                    <a:ext uri="{9D8B030D-6E8A-4147-A177-3AD203B41FA5}">
                      <a16:colId xmlns:a16="http://schemas.microsoft.com/office/drawing/2014/main" val="268307795"/>
                    </a:ext>
                  </a:extLst>
                </a:gridCol>
                <a:gridCol w="1624647">
                  <a:extLst>
                    <a:ext uri="{9D8B030D-6E8A-4147-A177-3AD203B41FA5}">
                      <a16:colId xmlns:a16="http://schemas.microsoft.com/office/drawing/2014/main" val="286305421"/>
                    </a:ext>
                  </a:extLst>
                </a:gridCol>
                <a:gridCol w="1624647">
                  <a:extLst>
                    <a:ext uri="{9D8B030D-6E8A-4147-A177-3AD203B41FA5}">
                      <a16:colId xmlns:a16="http://schemas.microsoft.com/office/drawing/2014/main" val="1664511877"/>
                    </a:ext>
                  </a:extLst>
                </a:gridCol>
              </a:tblGrid>
              <a:tr h="699218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COLLEGE STATION, 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PORTAGEVILLE, 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ST. JOSEPH, 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STONEVILLE, 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19112"/>
                  </a:ext>
                </a:extLst>
              </a:tr>
              <a:tr h="40510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64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589169"/>
                  </a:ext>
                </a:extLst>
              </a:tr>
              <a:tr h="40510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106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029723"/>
                  </a:ext>
                </a:extLst>
              </a:tr>
              <a:tr h="40510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61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5855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6750" y="1417639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ANNUAL PRECIPITATION </a:t>
            </a:r>
          </a:p>
        </p:txBody>
      </p:sp>
    </p:spTree>
    <p:extLst>
      <p:ext uri="{BB962C8B-B14F-4D97-AF65-F5344CB8AC3E}">
        <p14:creationId xmlns:p14="http://schemas.microsoft.com/office/powerpoint/2010/main" val="121947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14557"/>
              </p:ext>
            </p:extLst>
          </p:nvPr>
        </p:nvGraphicFramePr>
        <p:xfrm>
          <a:off x="242048" y="77596"/>
          <a:ext cx="8901952" cy="5945622"/>
        </p:xfrm>
        <a:graphic>
          <a:graphicData uri="http://schemas.openxmlformats.org/drawingml/2006/table">
            <a:tbl>
              <a:tblPr/>
              <a:tblGrid>
                <a:gridCol w="941293">
                  <a:extLst>
                    <a:ext uri="{9D8B030D-6E8A-4147-A177-3AD203B41FA5}">
                      <a16:colId xmlns:a16="http://schemas.microsoft.com/office/drawing/2014/main" val="3154455066"/>
                    </a:ext>
                  </a:extLst>
                </a:gridCol>
                <a:gridCol w="1042624">
                  <a:extLst>
                    <a:ext uri="{9D8B030D-6E8A-4147-A177-3AD203B41FA5}">
                      <a16:colId xmlns:a16="http://schemas.microsoft.com/office/drawing/2014/main" val="3958278473"/>
                    </a:ext>
                  </a:extLst>
                </a:gridCol>
                <a:gridCol w="1358399">
                  <a:extLst>
                    <a:ext uri="{9D8B030D-6E8A-4147-A177-3AD203B41FA5}">
                      <a16:colId xmlns:a16="http://schemas.microsoft.com/office/drawing/2014/main" val="407599601"/>
                    </a:ext>
                  </a:extLst>
                </a:gridCol>
                <a:gridCol w="1638481">
                  <a:extLst>
                    <a:ext uri="{9D8B030D-6E8A-4147-A177-3AD203B41FA5}">
                      <a16:colId xmlns:a16="http://schemas.microsoft.com/office/drawing/2014/main" val="418987780"/>
                    </a:ext>
                  </a:extLst>
                </a:gridCol>
                <a:gridCol w="1470433">
                  <a:extLst>
                    <a:ext uri="{9D8B030D-6E8A-4147-A177-3AD203B41FA5}">
                      <a16:colId xmlns:a16="http://schemas.microsoft.com/office/drawing/2014/main" val="233766256"/>
                    </a:ext>
                  </a:extLst>
                </a:gridCol>
                <a:gridCol w="1204355">
                  <a:extLst>
                    <a:ext uri="{9D8B030D-6E8A-4147-A177-3AD203B41FA5}">
                      <a16:colId xmlns:a16="http://schemas.microsoft.com/office/drawing/2014/main" val="1900068677"/>
                    </a:ext>
                  </a:extLst>
                </a:gridCol>
                <a:gridCol w="1246367">
                  <a:extLst>
                    <a:ext uri="{9D8B030D-6E8A-4147-A177-3AD203B41FA5}">
                      <a16:colId xmlns:a16="http://schemas.microsoft.com/office/drawing/2014/main" val="1726778515"/>
                    </a:ext>
                  </a:extLst>
                </a:gridCol>
              </a:tblGrid>
              <a:tr h="514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Precipitation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inches)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458034"/>
                  </a:ext>
                </a:extLst>
              </a:tr>
              <a:tr h="8348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Brooksville, MS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College Station,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Portageville, MO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Joseph,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Stoneville, MS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827863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217680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657375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884122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280890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608808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263068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916290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876691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62009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96663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683770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004325"/>
                  </a:ext>
                </a:extLst>
              </a:tr>
              <a:tr h="760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(Annual)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233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207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02026" y="478836"/>
          <a:ext cx="8480611" cy="6174991"/>
        </p:xfrm>
        <a:graphic>
          <a:graphicData uri="http://schemas.openxmlformats.org/drawingml/2006/table">
            <a:tbl>
              <a:tblPr/>
              <a:tblGrid>
                <a:gridCol w="1037383">
                  <a:extLst>
                    <a:ext uri="{9D8B030D-6E8A-4147-A177-3AD203B41FA5}">
                      <a16:colId xmlns:a16="http://schemas.microsoft.com/office/drawing/2014/main" val="3467849493"/>
                    </a:ext>
                  </a:extLst>
                </a:gridCol>
                <a:gridCol w="1037383">
                  <a:extLst>
                    <a:ext uri="{9D8B030D-6E8A-4147-A177-3AD203B41FA5}">
                      <a16:colId xmlns:a16="http://schemas.microsoft.com/office/drawing/2014/main" val="646191409"/>
                    </a:ext>
                  </a:extLst>
                </a:gridCol>
                <a:gridCol w="1257827">
                  <a:extLst>
                    <a:ext uri="{9D8B030D-6E8A-4147-A177-3AD203B41FA5}">
                      <a16:colId xmlns:a16="http://schemas.microsoft.com/office/drawing/2014/main" val="3309828165"/>
                    </a:ext>
                  </a:extLst>
                </a:gridCol>
                <a:gridCol w="1517174">
                  <a:extLst>
                    <a:ext uri="{9D8B030D-6E8A-4147-A177-3AD203B41FA5}">
                      <a16:colId xmlns:a16="http://schemas.microsoft.com/office/drawing/2014/main" val="1756029484"/>
                    </a:ext>
                  </a:extLst>
                </a:gridCol>
                <a:gridCol w="1361567">
                  <a:extLst>
                    <a:ext uri="{9D8B030D-6E8A-4147-A177-3AD203B41FA5}">
                      <a16:colId xmlns:a16="http://schemas.microsoft.com/office/drawing/2014/main" val="4086175454"/>
                    </a:ext>
                  </a:extLst>
                </a:gridCol>
                <a:gridCol w="1115188">
                  <a:extLst>
                    <a:ext uri="{9D8B030D-6E8A-4147-A177-3AD203B41FA5}">
                      <a16:colId xmlns:a16="http://schemas.microsoft.com/office/drawing/2014/main" val="1765111124"/>
                    </a:ext>
                  </a:extLst>
                </a:gridCol>
                <a:gridCol w="1154089">
                  <a:extLst>
                    <a:ext uri="{9D8B030D-6E8A-4147-A177-3AD203B41FA5}">
                      <a16:colId xmlns:a16="http://schemas.microsoft.com/office/drawing/2014/main" val="3878514416"/>
                    </a:ext>
                  </a:extLst>
                </a:gridCol>
              </a:tblGrid>
              <a:tr h="648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Precipitation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inches)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479987"/>
                  </a:ext>
                </a:extLst>
              </a:tr>
              <a:tr h="969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Brooksville, MS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College Station,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Portageville, MO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Joseph, LA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Stoneville, MS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255008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31674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606782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509711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573211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904932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839785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411316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266037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88463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015615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712713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846153"/>
                  </a:ext>
                </a:extLst>
              </a:tr>
              <a:tr h="328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(Annual)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862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0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5370" y="4251790"/>
            <a:ext cx="6201705" cy="805871"/>
            <a:chOff x="1665676" y="5480632"/>
            <a:chExt cx="6201705" cy="805871"/>
          </a:xfrm>
        </p:grpSpPr>
        <p:grpSp>
          <p:nvGrpSpPr>
            <p:cNvPr id="24" name="Group 23"/>
            <p:cNvGrpSpPr/>
            <p:nvPr/>
          </p:nvGrpSpPr>
          <p:grpSpPr>
            <a:xfrm>
              <a:off x="1665676" y="5480632"/>
              <a:ext cx="3020621" cy="805871"/>
              <a:chOff x="1665676" y="5480632"/>
              <a:chExt cx="3020621" cy="805871"/>
            </a:xfrm>
          </p:grpSpPr>
          <p:sp>
            <p:nvSpPr>
              <p:cNvPr id="21" name="Right Brace 20"/>
              <p:cNvSpPr/>
              <p:nvPr/>
            </p:nvSpPr>
            <p:spPr>
              <a:xfrm rot="5400000">
                <a:off x="3010104" y="4136204"/>
                <a:ext cx="331765" cy="3020621"/>
              </a:xfrm>
              <a:prstGeom prst="rightBrace">
                <a:avLst>
                  <a:gd name="adj1" fmla="val 0"/>
                  <a:gd name="adj2" fmla="val 52283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52700" y="5917171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Irrigated 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105400" y="5480632"/>
              <a:ext cx="2761981" cy="782601"/>
              <a:chOff x="5105400" y="5480632"/>
              <a:chExt cx="2761981" cy="782601"/>
            </a:xfrm>
          </p:grpSpPr>
          <p:sp>
            <p:nvSpPr>
              <p:cNvPr id="22" name="Right Brace 21"/>
              <p:cNvSpPr/>
              <p:nvPr/>
            </p:nvSpPr>
            <p:spPr>
              <a:xfrm rot="5400000">
                <a:off x="6320507" y="4265525"/>
                <a:ext cx="331767" cy="2761981"/>
              </a:xfrm>
              <a:prstGeom prst="rightBrace">
                <a:avLst>
                  <a:gd name="adj1" fmla="val 0"/>
                  <a:gd name="adj2" fmla="val 52283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95375" y="5893901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Dryland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17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+mn-lt"/>
                  <a:cs typeface="Arial" panose="020B0604020202020204" pitchFamily="34" charset="0"/>
                </a:rPr>
                <a:t>TREATMENTS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526049"/>
              </p:ext>
            </p:extLst>
          </p:nvPr>
        </p:nvGraphicFramePr>
        <p:xfrm>
          <a:off x="875370" y="1643533"/>
          <a:ext cx="7930211" cy="2585454"/>
        </p:xfrm>
        <a:graphic>
          <a:graphicData uri="http://schemas.openxmlformats.org/drawingml/2006/table">
            <a:tbl>
              <a:tblPr/>
              <a:tblGrid>
                <a:gridCol w="647820">
                  <a:extLst>
                    <a:ext uri="{9D8B030D-6E8A-4147-A177-3AD203B41FA5}">
                      <a16:colId xmlns:a16="http://schemas.microsoft.com/office/drawing/2014/main" val="3430349451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3619769005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403603601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1326949020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800929696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4277604276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3399069605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2865132637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807676990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2804212838"/>
                    </a:ext>
                  </a:extLst>
                </a:gridCol>
                <a:gridCol w="703667">
                  <a:extLst>
                    <a:ext uri="{9D8B030D-6E8A-4147-A177-3AD203B41FA5}">
                      <a16:colId xmlns:a16="http://schemas.microsoft.com/office/drawing/2014/main" val="1952864957"/>
                    </a:ext>
                  </a:extLst>
                </a:gridCol>
                <a:gridCol w="748344">
                  <a:extLst>
                    <a:ext uri="{9D8B030D-6E8A-4147-A177-3AD203B41FA5}">
                      <a16:colId xmlns:a16="http://schemas.microsoft.com/office/drawing/2014/main" val="1376864563"/>
                    </a:ext>
                  </a:extLst>
                </a:gridCol>
              </a:tblGrid>
              <a:tr h="93756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Cont. Corn </a:t>
                      </a: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 Cont.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Soybean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algn="ctr" fontAlgn="ctr"/>
                      <a:endParaRPr lang="es-ES" sz="10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s-E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2:1 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endParaRPr lang="es-E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1:2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endParaRPr lang="es-E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Corn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Soybean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Dryland Soy/Corn</a:t>
                      </a: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Soy/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Sorg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Sorghum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Corn/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/Soy</a:t>
                      </a:r>
                    </a:p>
                    <a:p>
                      <a:pPr algn="ctr" fontAlgn="ctr"/>
                      <a:endParaRPr lang="es-E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 Corn/Soy /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415968"/>
                  </a:ext>
                </a:extLst>
              </a:tr>
              <a:tr h="211362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85399"/>
                  </a:ext>
                </a:extLst>
              </a:tr>
              <a:tr h="287594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Alley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653798"/>
                  </a:ext>
                </a:extLst>
              </a:tr>
              <a:tr h="937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 </a:t>
                      </a: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 Cont.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Soybean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algn="ctr" fontAlgn="ctr"/>
                      <a:endParaRPr lang="es-E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2:1 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 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endParaRPr lang="es-ES" sz="10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</a:t>
                      </a: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1:2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Corn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Soybean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Dryland Soy/Corn</a:t>
                      </a: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Soy/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Sorg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</a:t>
                      </a:r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Sorghum</a:t>
                      </a:r>
                    </a:p>
                    <a:p>
                      <a:pPr algn="ctr" fontAlgn="ctr"/>
                      <a:endParaRPr lang="pt-BR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Mgmt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Corn/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/Soy</a:t>
                      </a:r>
                    </a:p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endParaRPr lang="en-US" sz="10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/Soy /</a:t>
                      </a:r>
                      <a:r>
                        <a:rPr lang="es-E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endParaRPr lang="es-E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3552"/>
                  </a:ext>
                </a:extLst>
              </a:tr>
              <a:tr h="2113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7818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92435" y="5375745"/>
            <a:ext cx="507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 smtClean="0"/>
              <a:t>Residue Management: Burn vs No-burn</a:t>
            </a:r>
            <a:endParaRPr lang="en-US" b="1" dirty="0"/>
          </a:p>
        </p:txBody>
      </p:sp>
      <p:sp>
        <p:nvSpPr>
          <p:cNvPr id="25" name="Right Brace 24"/>
          <p:cNvSpPr/>
          <p:nvPr/>
        </p:nvSpPr>
        <p:spPr>
          <a:xfrm rot="5400000">
            <a:off x="7951659" y="3796309"/>
            <a:ext cx="331764" cy="1242728"/>
          </a:xfrm>
          <a:prstGeom prst="rightBrace">
            <a:avLst>
              <a:gd name="adj1" fmla="val 0"/>
              <a:gd name="adj2" fmla="val 52283"/>
            </a:avLst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96177" y="468832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Irrigated </a:t>
            </a:r>
          </a:p>
        </p:txBody>
      </p:sp>
    </p:spTree>
    <p:extLst>
      <p:ext uri="{BB962C8B-B14F-4D97-AF65-F5344CB8AC3E}">
        <p14:creationId xmlns:p14="http://schemas.microsoft.com/office/powerpoint/2010/main" val="3401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42048" y="434015"/>
          <a:ext cx="8552330" cy="5997225"/>
        </p:xfrm>
        <a:graphic>
          <a:graphicData uri="http://schemas.openxmlformats.org/drawingml/2006/table">
            <a:tbl>
              <a:tblPr/>
              <a:tblGrid>
                <a:gridCol w="1046157">
                  <a:extLst>
                    <a:ext uri="{9D8B030D-6E8A-4147-A177-3AD203B41FA5}">
                      <a16:colId xmlns:a16="http://schemas.microsoft.com/office/drawing/2014/main" val="2459742859"/>
                    </a:ext>
                  </a:extLst>
                </a:gridCol>
                <a:gridCol w="1046157">
                  <a:extLst>
                    <a:ext uri="{9D8B030D-6E8A-4147-A177-3AD203B41FA5}">
                      <a16:colId xmlns:a16="http://schemas.microsoft.com/office/drawing/2014/main" val="2357036112"/>
                    </a:ext>
                  </a:extLst>
                </a:gridCol>
                <a:gridCol w="1268465">
                  <a:extLst>
                    <a:ext uri="{9D8B030D-6E8A-4147-A177-3AD203B41FA5}">
                      <a16:colId xmlns:a16="http://schemas.microsoft.com/office/drawing/2014/main" val="767500554"/>
                    </a:ext>
                  </a:extLst>
                </a:gridCol>
                <a:gridCol w="1530004">
                  <a:extLst>
                    <a:ext uri="{9D8B030D-6E8A-4147-A177-3AD203B41FA5}">
                      <a16:colId xmlns:a16="http://schemas.microsoft.com/office/drawing/2014/main" val="3380586043"/>
                    </a:ext>
                  </a:extLst>
                </a:gridCol>
                <a:gridCol w="1373080">
                  <a:extLst>
                    <a:ext uri="{9D8B030D-6E8A-4147-A177-3AD203B41FA5}">
                      <a16:colId xmlns:a16="http://schemas.microsoft.com/office/drawing/2014/main" val="1452281819"/>
                    </a:ext>
                  </a:extLst>
                </a:gridCol>
                <a:gridCol w="1124617">
                  <a:extLst>
                    <a:ext uri="{9D8B030D-6E8A-4147-A177-3AD203B41FA5}">
                      <a16:colId xmlns:a16="http://schemas.microsoft.com/office/drawing/2014/main" val="352726802"/>
                    </a:ext>
                  </a:extLst>
                </a:gridCol>
                <a:gridCol w="1163850">
                  <a:extLst>
                    <a:ext uri="{9D8B030D-6E8A-4147-A177-3AD203B41FA5}">
                      <a16:colId xmlns:a16="http://schemas.microsoft.com/office/drawing/2014/main" val="1623648321"/>
                    </a:ext>
                  </a:extLst>
                </a:gridCol>
              </a:tblGrid>
              <a:tr h="627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Precipitation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inches)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821915"/>
                  </a:ext>
                </a:extLst>
              </a:tr>
              <a:tr h="938012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Brooksville, MS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College Station,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Portageville, MO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Joseph,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Stoneville, MS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400202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093429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356130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004128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660989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979640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828079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816993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791073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503689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612561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746795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424618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(Annual)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999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771500"/>
              </p:ext>
            </p:extLst>
          </p:nvPr>
        </p:nvGraphicFramePr>
        <p:xfrm>
          <a:off x="400051" y="1247732"/>
          <a:ext cx="8448675" cy="4248194"/>
        </p:xfrm>
        <a:graphic>
          <a:graphicData uri="http://schemas.openxmlformats.org/drawingml/2006/table">
            <a:tbl>
              <a:tblPr/>
              <a:tblGrid>
                <a:gridCol w="1166065">
                  <a:extLst>
                    <a:ext uri="{9D8B030D-6E8A-4147-A177-3AD203B41FA5}">
                      <a16:colId xmlns:a16="http://schemas.microsoft.com/office/drawing/2014/main" val="4270159423"/>
                    </a:ext>
                  </a:extLst>
                </a:gridCol>
                <a:gridCol w="508828">
                  <a:extLst>
                    <a:ext uri="{9D8B030D-6E8A-4147-A177-3AD203B41FA5}">
                      <a16:colId xmlns:a16="http://schemas.microsoft.com/office/drawing/2014/main" val="3189374418"/>
                    </a:ext>
                  </a:extLst>
                </a:gridCol>
                <a:gridCol w="943453">
                  <a:extLst>
                    <a:ext uri="{9D8B030D-6E8A-4147-A177-3AD203B41FA5}">
                      <a16:colId xmlns:a16="http://schemas.microsoft.com/office/drawing/2014/main" val="1420160742"/>
                    </a:ext>
                  </a:extLst>
                </a:gridCol>
                <a:gridCol w="943453">
                  <a:extLst>
                    <a:ext uri="{9D8B030D-6E8A-4147-A177-3AD203B41FA5}">
                      <a16:colId xmlns:a16="http://schemas.microsoft.com/office/drawing/2014/main" val="1492470605"/>
                    </a:ext>
                  </a:extLst>
                </a:gridCol>
                <a:gridCol w="116607">
                  <a:extLst>
                    <a:ext uri="{9D8B030D-6E8A-4147-A177-3AD203B41FA5}">
                      <a16:colId xmlns:a16="http://schemas.microsoft.com/office/drawing/2014/main" val="3919831526"/>
                    </a:ext>
                  </a:extLst>
                </a:gridCol>
                <a:gridCol w="1113063">
                  <a:extLst>
                    <a:ext uri="{9D8B030D-6E8A-4147-A177-3AD203B41FA5}">
                      <a16:colId xmlns:a16="http://schemas.microsoft.com/office/drawing/2014/main" val="2078478848"/>
                    </a:ext>
                  </a:extLst>
                </a:gridCol>
                <a:gridCol w="1113063">
                  <a:extLst>
                    <a:ext uri="{9D8B030D-6E8A-4147-A177-3AD203B41FA5}">
                      <a16:colId xmlns:a16="http://schemas.microsoft.com/office/drawing/2014/main" val="3494374743"/>
                    </a:ext>
                  </a:extLst>
                </a:gridCol>
                <a:gridCol w="95406">
                  <a:extLst>
                    <a:ext uri="{9D8B030D-6E8A-4147-A177-3AD203B41FA5}">
                      <a16:colId xmlns:a16="http://schemas.microsoft.com/office/drawing/2014/main" val="2252909557"/>
                    </a:ext>
                  </a:extLst>
                </a:gridCol>
                <a:gridCol w="1166065">
                  <a:extLst>
                    <a:ext uri="{9D8B030D-6E8A-4147-A177-3AD203B41FA5}">
                      <a16:colId xmlns:a16="http://schemas.microsoft.com/office/drawing/2014/main" val="1806235604"/>
                    </a:ext>
                  </a:extLst>
                </a:gridCol>
                <a:gridCol w="116607">
                  <a:extLst>
                    <a:ext uri="{9D8B030D-6E8A-4147-A177-3AD203B41FA5}">
                      <a16:colId xmlns:a16="http://schemas.microsoft.com/office/drawing/2014/main" val="4055246076"/>
                    </a:ext>
                  </a:extLst>
                </a:gridCol>
                <a:gridCol w="1166065">
                  <a:extLst>
                    <a:ext uri="{9D8B030D-6E8A-4147-A177-3AD203B41FA5}">
                      <a16:colId xmlns:a16="http://schemas.microsoft.com/office/drawing/2014/main" val="799454753"/>
                    </a:ext>
                  </a:extLst>
                </a:gridCol>
              </a:tblGrid>
              <a:tr h="381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Crop variety names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74080"/>
                  </a:ext>
                </a:extLst>
              </a:tr>
              <a:tr h="413683"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Soybean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Sorghum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Wheat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9649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Irrigated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Dryland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Irrigated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Dryland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Dryland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Irrigated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6681"/>
                  </a:ext>
                </a:extLst>
              </a:tr>
              <a:tr h="39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Stoneville, 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48T53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48T53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83P17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343031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47T36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47T36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83P17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742591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47T36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47T36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83P17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53056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1637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Bayer Credenz 4953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Bayer Credenz 4953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83P17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983836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College Station, TX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P1637 VYHR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P1637 VYHR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P49T97R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P49T97R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Pioneer 84P80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WB Cedar HRWW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395908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P1602AM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P1602AM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Bayer CZ 4959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Bayer CZ 4960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DKS 53-67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WB Cedar HRWW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144864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DKS 76-14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DKS 76-14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HBK RY 5221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HBK RY 5222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DKW 53-53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397834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P1637 VYHR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P1637 VYHR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Bayer Credenz 4953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Bayer Credenz 4953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SP7715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Gallagher HRWW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06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62215"/>
              </p:ext>
            </p:extLst>
          </p:nvPr>
        </p:nvGraphicFramePr>
        <p:xfrm>
          <a:off x="627063" y="368300"/>
          <a:ext cx="7707314" cy="52133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35963">
                  <a:extLst>
                    <a:ext uri="{9D8B030D-6E8A-4147-A177-3AD203B41FA5}">
                      <a16:colId xmlns:a16="http://schemas.microsoft.com/office/drawing/2014/main" val="3878914857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1358014709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641871544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1752325807"/>
                    </a:ext>
                  </a:extLst>
                </a:gridCol>
                <a:gridCol w="1348048">
                  <a:extLst>
                    <a:ext uri="{9D8B030D-6E8A-4147-A177-3AD203B41FA5}">
                      <a16:colId xmlns:a16="http://schemas.microsoft.com/office/drawing/2014/main" val="1165182998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1224502915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2932823412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3720959964"/>
                    </a:ext>
                  </a:extLst>
                </a:gridCol>
                <a:gridCol w="703329">
                  <a:extLst>
                    <a:ext uri="{9D8B030D-6E8A-4147-A177-3AD203B41FA5}">
                      <a16:colId xmlns:a16="http://schemas.microsoft.com/office/drawing/2014/main" val="3382177173"/>
                    </a:ext>
                  </a:extLst>
                </a:gridCol>
              </a:tblGrid>
              <a:tr h="168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Location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Year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Planting dates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714937"/>
                  </a:ext>
                </a:extLst>
              </a:tr>
              <a:tr h="175352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Corn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Soybean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Sorghum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Wheat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840880"/>
                  </a:ext>
                </a:extLst>
              </a:tr>
              <a:tr h="175352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Irrigated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Dryland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Irrigated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Dryland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DC soy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Dryland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Irrigated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93423"/>
                  </a:ext>
                </a:extLst>
              </a:tr>
              <a:tr h="168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Portageville, MO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12-May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12-May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1-Dec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130112"/>
                  </a:ext>
                </a:extLst>
              </a:tr>
              <a:tr h="168608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15-Jun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5-Nov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888741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26-Apr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2-Jun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23-Jun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18-May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849591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11-Apr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9-May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742766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Newport, 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7238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12746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6-Apr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25-Apr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25-Apr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654587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13-Apr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13-Apr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663437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Pinetree, 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11-Apr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3-Nov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319012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9-Apr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6-May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6-May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751905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8-Apr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25-Apr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9-May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395112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18-Apr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15-May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18-Apr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915185"/>
                  </a:ext>
                </a:extLst>
              </a:tr>
              <a:tr h="175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Stoneville, MS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26-Mar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19-Apr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23-Oct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654265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16-Apr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12-May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004276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29-Mar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25-Apr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25-Apr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109629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21-Mar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6-Apr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6-Apr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855371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Brooksville, MS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13-May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13-May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13-May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6-Nov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463585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21-May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21-May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21-May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17-Nov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84702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19-Apr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16-May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78195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College Station, TX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None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2-Dec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24759"/>
                  </a:ext>
                </a:extLst>
              </a:tr>
              <a:tr h="310239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9-Apr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9-Apr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16-Jun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9-Apr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7-Dec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641198"/>
                  </a:ext>
                </a:extLst>
              </a:tr>
              <a:tr h="310239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5-Mar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28-Mar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28-Mar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None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28-Mar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None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964687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None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TBD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35121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St. Joe, LA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36555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15-Jun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1-May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8-Dec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25636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23-Mar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11-Apr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11-Apr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13443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20-Mar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17-Apr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051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8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76268"/>
              </p:ext>
            </p:extLst>
          </p:nvPr>
        </p:nvGraphicFramePr>
        <p:xfrm>
          <a:off x="371474" y="771528"/>
          <a:ext cx="8382000" cy="462914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12400">
                  <a:extLst>
                    <a:ext uri="{9D8B030D-6E8A-4147-A177-3AD203B41FA5}">
                      <a16:colId xmlns:a16="http://schemas.microsoft.com/office/drawing/2014/main" val="1270897057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87718716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858781467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1054709436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1919153446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2936329964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3046645369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3581980668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3998216566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3274085404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1954396844"/>
                    </a:ext>
                  </a:extLst>
                </a:gridCol>
                <a:gridCol w="633600">
                  <a:extLst>
                    <a:ext uri="{9D8B030D-6E8A-4147-A177-3AD203B41FA5}">
                      <a16:colId xmlns:a16="http://schemas.microsoft.com/office/drawing/2014/main" val="2195078823"/>
                    </a:ext>
                  </a:extLst>
                </a:gridCol>
              </a:tblGrid>
              <a:tr h="903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Location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Soil pH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P, ppm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K, ppm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Ca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Mg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Na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Cu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Zn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TC,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TN,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787505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Portageville, MO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43278"/>
                  </a:ext>
                </a:extLst>
              </a:tr>
              <a:tr h="4516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Newport, 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6.58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14.06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76.23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1397.27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322.25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19.62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7.22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1.96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1.19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>
                          <a:effectLst/>
                        </a:rPr>
                        <a:t>0.873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>
                          <a:effectLst/>
                        </a:rPr>
                        <a:t>0.112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147545"/>
                  </a:ext>
                </a:extLst>
              </a:tr>
              <a:tr h="4516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Pinetree, 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856522"/>
                  </a:ext>
                </a:extLst>
              </a:tr>
              <a:tr h="4516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Stoneville, MS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6.75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78.825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441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2712.75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575.475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29.85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5.1975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411594"/>
                  </a:ext>
                </a:extLst>
              </a:tr>
              <a:tr h="4516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Brooksville, MS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038424"/>
                  </a:ext>
                </a:extLst>
              </a:tr>
              <a:tr h="4516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College Station, TX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8.27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55.87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304.55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5012.75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377.73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24.56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12.84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2.3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1.11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 dirty="0">
                          <a:effectLst/>
                        </a:rPr>
                        <a:t>1.528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>
                          <a:effectLst/>
                        </a:rPr>
                        <a:t>0.107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481561"/>
                  </a:ext>
                </a:extLst>
              </a:tr>
              <a:tr h="508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St. Joe, LA1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5.95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44.12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284.8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2103.69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474.62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13.44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9.21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3.46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2.51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 dirty="0">
                          <a:effectLst/>
                        </a:rPr>
                        <a:t>1.01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>
                          <a:effectLst/>
                        </a:rPr>
                        <a:t>0.123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462941"/>
                  </a:ext>
                </a:extLst>
              </a:tr>
              <a:tr h="489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effectLst/>
                        </a:rPr>
                        <a:t>St. Joe, LA2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5.55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24.35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137.18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913.12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181.51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9.43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4.73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1.43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1.32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 dirty="0">
                          <a:effectLst/>
                        </a:rPr>
                        <a:t>0.598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u="none" strike="noStrike" dirty="0">
                          <a:effectLst/>
                        </a:rPr>
                        <a:t>0.077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53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9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3" y="1391198"/>
            <a:ext cx="4362452" cy="4083861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Literature summary </a:t>
            </a: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28 publications </a:t>
            </a:r>
          </a:p>
          <a:p>
            <a:pPr marL="28575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  (1988-2008)</a:t>
            </a: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Studies from 1979 to 2006 </a:t>
            </a: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States: </a:t>
            </a:r>
          </a:p>
          <a:p>
            <a:pPr marL="51435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MN, IN, TN, NY, WI,             </a:t>
            </a:r>
          </a:p>
          <a:p>
            <a:pPr marL="51435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KY, IA, NE, SD, AL, NJ, IL</a:t>
            </a: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Corn yield increase: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3-19%</a:t>
            </a:r>
          </a:p>
          <a:p>
            <a:pPr marL="51435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(Corn-Soybean rotation vs Continuous Corn)</a:t>
            </a:r>
          </a:p>
          <a:p>
            <a:pPr marL="57150" indent="0">
              <a:buNone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6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189619" y="5594094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(Erickson, 2008)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04" t="2518" r="3014" b="1716"/>
          <a:stretch/>
        </p:blipFill>
        <p:spPr>
          <a:xfrm>
            <a:off x="4648200" y="1724025"/>
            <a:ext cx="4293936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Stoneville, MS: Corn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045211"/>
              </p:ext>
            </p:extLst>
          </p:nvPr>
        </p:nvGraphicFramePr>
        <p:xfrm>
          <a:off x="342901" y="1205107"/>
          <a:ext cx="8324850" cy="33119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64970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664970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664970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664970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  <a:gridCol w="1664970">
                  <a:extLst>
                    <a:ext uri="{9D8B030D-6E8A-4147-A177-3AD203B41FA5}">
                      <a16:colId xmlns:a16="http://schemas.microsoft.com/office/drawing/2014/main" val="2257033446"/>
                    </a:ext>
                  </a:extLst>
                </a:gridCol>
              </a:tblGrid>
              <a:tr h="638799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 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(combined)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4295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189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37009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8703"/>
                  </a:ext>
                </a:extLst>
              </a:tr>
              <a:tr h="644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1:2 </a:t>
                      </a:r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Soy/Corn/Corn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37009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4295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</a:p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37009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9929" y="4653839"/>
            <a:ext cx="4106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Difference = No burn – Burn</a:t>
            </a:r>
          </a:p>
          <a:p>
            <a:pPr marL="341313"/>
            <a:r>
              <a:rPr lang="en-US" b="1" dirty="0" smtClean="0"/>
              <a:t>“+” = No-burn &gt; Burn</a:t>
            </a:r>
          </a:p>
          <a:p>
            <a:pPr marL="341313"/>
            <a:r>
              <a:rPr lang="en-US" b="1" dirty="0" smtClean="0"/>
              <a:t>“-” = Burn &gt; No-burn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7125" y="2085975"/>
            <a:ext cx="733425" cy="12573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Stoneville, MS: Soybean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865408"/>
              </p:ext>
            </p:extLst>
          </p:nvPr>
        </p:nvGraphicFramePr>
        <p:xfrm>
          <a:off x="85726" y="1151317"/>
          <a:ext cx="8943974" cy="471965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09063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856840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232138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405947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  <a:gridCol w="1839986">
                  <a:extLst>
                    <a:ext uri="{9D8B030D-6E8A-4147-A177-3AD203B41FA5}">
                      <a16:colId xmlns:a16="http://schemas.microsoft.com/office/drawing/2014/main" val="3467744149"/>
                    </a:ext>
                  </a:extLst>
                </a:gridCol>
              </a:tblGrid>
              <a:tr h="57349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(Combined)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27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38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1:1 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538565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39766"/>
                  </a:ext>
                </a:extLst>
              </a:tr>
              <a:tr h="382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2:1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bc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757757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870617"/>
                  </a:ext>
                </a:extLst>
              </a:tr>
              <a:tr h="2779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</a:t>
                      </a:r>
                      <a:r>
                        <a:rPr lang="en-US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wheat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1" i="0" u="sng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DC Soybean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/corn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382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Corn/</a:t>
                      </a:r>
                      <a:r>
                        <a:rPr lang="en-US" sz="1400" b="1" i="0" u="sng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/Wheat/DC Soybeans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998426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Soybean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41758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Soybean/corn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79812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233278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Soybean/Sorghum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bc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27736223"/>
                  </a:ext>
                </a:extLst>
              </a:tr>
              <a:tr h="26877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662322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724775" y="1847850"/>
            <a:ext cx="733425" cy="12573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58113" y="3429000"/>
            <a:ext cx="700087" cy="97155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86688" y="4575575"/>
            <a:ext cx="642937" cy="118705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29625" y="1867276"/>
            <a:ext cx="666750" cy="58064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13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77250" y="4588451"/>
            <a:ext cx="666750" cy="58064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25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77249" y="5290326"/>
            <a:ext cx="666750" cy="58064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19 </a:t>
            </a:r>
            <a:r>
              <a:rPr lang="en-US" dirty="0" err="1" smtClean="0">
                <a:solidFill>
                  <a:srgbClr val="FF0000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/A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Brooksville, MS: Corn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272347"/>
              </p:ext>
            </p:extLst>
          </p:nvPr>
        </p:nvGraphicFramePr>
        <p:xfrm>
          <a:off x="593347" y="1142175"/>
          <a:ext cx="7664828" cy="331369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6207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1916207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916207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916207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</a:tblGrid>
              <a:tr h="72521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 Yield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66.38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52.15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14.23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8703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1:2 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Soybean/Corn/Corn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52.80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65.98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13.18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Corn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59.83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Burn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53.20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6.63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763" y="4653839"/>
            <a:ext cx="837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Difference = No burn – Burn</a:t>
            </a:r>
          </a:p>
          <a:p>
            <a:pPr marL="341313"/>
            <a:r>
              <a:rPr lang="en-US" b="1" dirty="0" smtClean="0"/>
              <a:t>“+” = No-burn &gt; Burn and “-” = Burn &gt; No-burn</a:t>
            </a:r>
          </a:p>
          <a:p>
            <a:pPr marL="287338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Lodging in corn</a:t>
            </a:r>
          </a:p>
          <a:p>
            <a:pPr marL="287338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No significant differences between rotations and residue management</a:t>
            </a:r>
          </a:p>
        </p:txBody>
      </p:sp>
    </p:spTree>
    <p:extLst>
      <p:ext uri="{BB962C8B-B14F-4D97-AF65-F5344CB8AC3E}">
        <p14:creationId xmlns:p14="http://schemas.microsoft.com/office/powerpoint/2010/main" val="22022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>
                  <a:cs typeface="Arial" panose="020B0604020202020204" pitchFamily="34" charset="0"/>
                </a:rPr>
                <a:t>Brooksville, MS: Soybean Yields 2018</a:t>
              </a:r>
              <a:endParaRPr lang="en-US" sz="2800" b="1" dirty="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318177"/>
              </p:ext>
            </p:extLst>
          </p:nvPr>
        </p:nvGraphicFramePr>
        <p:xfrm>
          <a:off x="504261" y="1170928"/>
          <a:ext cx="8301320" cy="452098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57727">
                  <a:extLst>
                    <a:ext uri="{9D8B030D-6E8A-4147-A177-3AD203B41FA5}">
                      <a16:colId xmlns:a16="http://schemas.microsoft.com/office/drawing/2014/main" val="3220234571"/>
                    </a:ext>
                  </a:extLst>
                </a:gridCol>
                <a:gridCol w="2251204">
                  <a:extLst>
                    <a:ext uri="{9D8B030D-6E8A-4147-A177-3AD203B41FA5}">
                      <a16:colId xmlns:a16="http://schemas.microsoft.com/office/drawing/2014/main" val="3257681289"/>
                    </a:ext>
                  </a:extLst>
                </a:gridCol>
                <a:gridCol w="1562202">
                  <a:extLst>
                    <a:ext uri="{9D8B030D-6E8A-4147-A177-3AD203B41FA5}">
                      <a16:colId xmlns:a16="http://schemas.microsoft.com/office/drawing/2014/main" val="270099558"/>
                    </a:ext>
                  </a:extLst>
                </a:gridCol>
                <a:gridCol w="1730187">
                  <a:extLst>
                    <a:ext uri="{9D8B030D-6E8A-4147-A177-3AD203B41FA5}">
                      <a16:colId xmlns:a16="http://schemas.microsoft.com/office/drawing/2014/main" val="2672509998"/>
                    </a:ext>
                  </a:extLst>
                </a:gridCol>
              </a:tblGrid>
              <a:tr h="72521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Rotation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Residue Management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Yield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(Bu/A)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Difference 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586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034342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1:1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08331066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523027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2:1 </a:t>
                      </a: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Soybean/Soybean/Corn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7757757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8703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Continuous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Soybean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174"/>
                  </a:ext>
                </a:extLst>
              </a:tr>
              <a:tr h="434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Soybean/corn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9456870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408919"/>
                  </a:ext>
                </a:extLst>
              </a:tr>
              <a:tr h="42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1:1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Soybean/Sorghum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6085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8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MSState_Option5</Template>
  <TotalTime>9691</TotalTime>
  <Words>3341</Words>
  <Application>Microsoft Office PowerPoint</Application>
  <PresentationFormat>On-screen Show (4:3)</PresentationFormat>
  <Paragraphs>2279</Paragraphs>
  <Slides>54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Calibri</vt:lpstr>
      <vt:lpstr>Calibri Light</vt:lpstr>
      <vt:lpstr>Calibri,sans-serif</vt:lpstr>
      <vt:lpstr>PalatinoLTStd-Bold</vt:lpstr>
      <vt:lpstr>PalatinoLTStd-Roman</vt:lpstr>
      <vt:lpstr>Tahoma</vt:lpstr>
      <vt:lpstr>Times New Roman</vt:lpstr>
      <vt:lpstr>Wingdings</vt:lpstr>
      <vt:lpstr>MSU_Maroon&amp;Grey</vt:lpstr>
      <vt:lpstr>Custom Design</vt:lpstr>
      <vt:lpstr>1_MSU_Maroon&amp;Grey</vt:lpstr>
      <vt:lpstr>1_Custom Design</vt:lpstr>
      <vt:lpstr>Effects of the Introduction of Feed Grains into Mid-South Soybean Production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CLIMATIC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management and cropping systems</dc:title>
  <dc:creator>Gurpreet Kaur</dc:creator>
  <cp:lastModifiedBy>Anonymous</cp:lastModifiedBy>
  <cp:revision>607</cp:revision>
  <cp:lastPrinted>2019-01-29T13:39:27Z</cp:lastPrinted>
  <dcterms:created xsi:type="dcterms:W3CDTF">2017-05-18T20:13:11Z</dcterms:created>
  <dcterms:modified xsi:type="dcterms:W3CDTF">2019-01-30T18:34:27Z</dcterms:modified>
</cp:coreProperties>
</file>