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8" r:id="rId3"/>
    <p:sldId id="262" r:id="rId4"/>
    <p:sldId id="259" r:id="rId5"/>
    <p:sldId id="260" r:id="rId6"/>
    <p:sldId id="267" r:id="rId7"/>
    <p:sldId id="271" r:id="rId8"/>
    <p:sldId id="278" r:id="rId9"/>
    <p:sldId id="268" r:id="rId10"/>
    <p:sldId id="269" r:id="rId11"/>
    <p:sldId id="256" r:id="rId12"/>
    <p:sldId id="263" r:id="rId13"/>
    <p:sldId id="264" r:id="rId14"/>
    <p:sldId id="273" r:id="rId15"/>
    <p:sldId id="274" r:id="rId16"/>
    <p:sldId id="275" r:id="rId17"/>
    <p:sldId id="257" r:id="rId18"/>
    <p:sldId id="26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50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2T16:14:33.83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75,'42'3,"-1"2,-1 1,1 2,39 14,56 11,20-13,1-6,-1-7,164-13,-87-13,65-1,46 20,425-21,6 3,-495 21,143-25,-358 15,625-40,-316 29,-31 1,296 18,-599-1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2T16:15:04.54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2T16:15:04.89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2T16:15:05.26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2T16:15:05.72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7FB88-922B-42D9-9139-8AD969DE4D09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B46AB0-C604-44D2-82FF-5BA1CCBB2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39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:notes"/>
          <p:cNvSpPr txBox="1">
            <a:spLocks noGrp="1"/>
          </p:cNvSpPr>
          <p:nvPr>
            <p:ph type="body" idx="1"/>
          </p:nvPr>
        </p:nvSpPr>
        <p:spPr>
          <a:xfrm>
            <a:off x="701040" y="4416427"/>
            <a:ext cx="560832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:notes"/>
          <p:cNvSpPr txBox="1">
            <a:spLocks noGrp="1"/>
          </p:cNvSpPr>
          <p:nvPr>
            <p:ph type="body" idx="1"/>
          </p:nvPr>
        </p:nvSpPr>
        <p:spPr>
          <a:xfrm>
            <a:off x="701040" y="4416427"/>
            <a:ext cx="560832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5438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:notes"/>
          <p:cNvSpPr txBox="1">
            <a:spLocks noGrp="1"/>
          </p:cNvSpPr>
          <p:nvPr>
            <p:ph type="body" idx="1"/>
          </p:nvPr>
        </p:nvSpPr>
        <p:spPr>
          <a:xfrm>
            <a:off x="701040" y="4416427"/>
            <a:ext cx="560832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5252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2:notes"/>
          <p:cNvSpPr txBox="1">
            <a:spLocks noGrp="1"/>
          </p:cNvSpPr>
          <p:nvPr>
            <p:ph type="body" idx="1"/>
          </p:nvPr>
        </p:nvSpPr>
        <p:spPr>
          <a:xfrm>
            <a:off x="701040" y="4416427"/>
            <a:ext cx="560832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3:notes"/>
          <p:cNvSpPr txBox="1">
            <a:spLocks noGrp="1"/>
          </p:cNvSpPr>
          <p:nvPr>
            <p:ph type="body" idx="1"/>
          </p:nvPr>
        </p:nvSpPr>
        <p:spPr>
          <a:xfrm>
            <a:off x="701040" y="4416427"/>
            <a:ext cx="5608320" cy="41830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738BE-4F5C-4F08-9EFA-EF52100CBA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2CCA67-D29B-41DE-8326-55621122C8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9A991-B9AC-48BE-BF29-BC780EBD3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D87A8-FDA1-4206-9E5A-B15847AAE883}" type="datetimeFigureOut">
              <a:rPr lang="en-US" smtClean="0"/>
              <a:t>3/8/2021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67D27-4A6E-44C1-92C1-59FA231E1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0D1A2-E570-47C4-8914-F8FB64749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D7606-0340-4044-814D-CB8D5C1D75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56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D0D72-AA6E-4091-B4F9-1BC8EF5DC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4C1AEE-E2C3-493A-8230-EEF40ABF86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F382A-302D-4D1E-B3C6-10D20F658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D87A8-FDA1-4206-9E5A-B15847AAE883}" type="datetimeFigureOut">
              <a:rPr lang="en-US" smtClean="0"/>
              <a:t>3/8/2021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7F291-F17B-499C-9C6C-A058CDBF8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4B6A0-8E2F-4D48-926A-5D3B17809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D7606-0340-4044-814D-CB8D5C1D75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656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2BE7FD-352C-4A5E-B27B-F4CC9D1DC9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F47DB8-6D07-46CF-93C6-3FA0E3B99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D414D-2769-45F2-AC36-B12173A01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D87A8-FDA1-4206-9E5A-B15847AAE883}" type="datetimeFigureOut">
              <a:rPr lang="en-US" smtClean="0"/>
              <a:t>3/8/2021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F5A6C-2C30-4E0B-9119-111DD3CB6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410742-908F-48C1-9703-A17264DC0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D7606-0340-4044-814D-CB8D5C1D75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635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58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84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5386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601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037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9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76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873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E8710-534A-4110-BFFA-91A19DB90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D6930-6C61-4BD3-8663-928426365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056F8-D001-471F-B06A-324D237CA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D87A8-FDA1-4206-9E5A-B15847AAE883}" type="datetimeFigureOut">
              <a:rPr lang="en-US" smtClean="0"/>
              <a:t>3/8/2021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B8C0A-1C78-404E-940A-E5C060821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D35E7-4F0D-4952-8F84-E2A0B684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D7606-0340-4044-814D-CB8D5C1D75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547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7F2AC-78CB-47C5-B124-0FE1512D7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F28B28-9C32-4E76-A210-FD00A7A32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9061A-D9AE-42A1-8F42-B461A720F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D87A8-FDA1-4206-9E5A-B15847AAE883}" type="datetimeFigureOut">
              <a:rPr lang="en-US" smtClean="0"/>
              <a:t>3/8/2021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29D65-A5B6-4618-825F-66021B205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B2C25-7F7F-44A2-86A4-8B0DA1395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D7606-0340-4044-814D-CB8D5C1D75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813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BC7B5-ABF6-4EBD-B155-9B3B9A44A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B8479-24BE-4F32-B7C0-1551FE397A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F86D20-C305-4718-98ED-75936506C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250D98-D51C-4A16-91F3-F644FB0CD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D87A8-FDA1-4206-9E5A-B15847AAE883}" type="datetimeFigureOut">
              <a:rPr lang="en-US" smtClean="0"/>
              <a:t>3/8/2021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F23C4F-7F41-4E2D-A284-6B4478671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37873-7A50-4DE9-8021-36955FB2F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D7606-0340-4044-814D-CB8D5C1D75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136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4B57A-5F5B-4AA5-AFFE-7D2EF2EDE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6282F0-C2AB-45D3-B039-755039279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447EBA-6DBA-4EBB-A5FE-26EB044119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8B0DB5-1947-4451-B66F-48A8B0CA8D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B1897D-6E23-42AF-A24E-8FAE320B44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D0EDCE-8D1D-4CA9-8D31-C31B110F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D87A8-FDA1-4206-9E5A-B15847AAE883}" type="datetimeFigureOut">
              <a:rPr lang="en-US" smtClean="0"/>
              <a:t>3/8/2021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7C4E1F-AC01-48C8-B420-8BB4E3D86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48A5DC-BEFE-4A43-AEA4-E9C27B730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D7606-0340-4044-814D-CB8D5C1D75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558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63FA5-A362-4276-AFC9-0345B1FEF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CFE82D-4D8B-4CE2-9176-835038D22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D87A8-FDA1-4206-9E5A-B15847AAE883}" type="datetimeFigureOut">
              <a:rPr lang="en-US" smtClean="0"/>
              <a:t>3/8/2021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825AAD-260E-4CEE-9E59-E3F7F79E7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33FF91-716C-4622-899F-70AF7AEE9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D7606-0340-4044-814D-CB8D5C1D75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29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BE9D3E-7A10-4BCE-8CF1-F7D0BF010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D87A8-FDA1-4206-9E5A-B15847AAE883}" type="datetimeFigureOut">
              <a:rPr lang="en-US" smtClean="0"/>
              <a:t>3/8/2021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04415E-E89F-4F0E-99A3-4138B94EB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C45B2-02F5-4D42-985E-5A47CDC2A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D7606-0340-4044-814D-CB8D5C1D75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671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F8B8E-F95F-4020-974D-425313762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714D1-C96A-4558-ACBE-84190C7AE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01A816-5F5C-4FB8-8648-02DD03F1A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84297F-237E-41DF-BBA0-9D85F4CFF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D87A8-FDA1-4206-9E5A-B15847AAE883}" type="datetimeFigureOut">
              <a:rPr lang="en-US" smtClean="0"/>
              <a:t>3/8/2021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615290-2A0A-4616-85FE-5D2D4F8B1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47B7D8-BCD9-4331-AD2C-E2E560F39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D7606-0340-4044-814D-CB8D5C1D75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971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43F55-930A-4EEA-B6B8-A0FA50D06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ECB027-F4EB-4F4B-BA3A-6D140552AB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EFD625-5EA8-4E14-A398-697686EFFC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5C182D-A35C-425D-A28C-2FBC43454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D87A8-FDA1-4206-9E5A-B15847AAE883}" type="datetimeFigureOut">
              <a:rPr lang="en-US" smtClean="0"/>
              <a:t>3/8/2021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505817-0C8A-4103-84F3-134CF1A50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E1260B-CF3D-4860-8776-E6AB57331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D7606-0340-4044-814D-CB8D5C1D75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595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2902E8-0035-44A4-99CD-C8536D04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8A4369-807E-4031-A39B-991074216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72522-6E9F-45C8-B12D-86A224B5BD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D87A8-FDA1-4206-9E5A-B15847AAE883}" type="datetimeFigureOut">
              <a:rPr lang="en-US" smtClean="0"/>
              <a:t>3/8/2021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FDB97-4894-4F78-A679-3D54079B53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C47C0-1A2D-4597-B2AA-8A42CC2A61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D7606-0340-4044-814D-CB8D5C1D75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17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2877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5.xml"/><Relationship Id="rId5" Type="http://schemas.openxmlformats.org/officeDocument/2006/relationships/customXml" Target="../ink/ink4.xml"/><Relationship Id="rId4" Type="http://schemas.openxmlformats.org/officeDocument/2006/relationships/customXml" Target="../ink/ink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CC05C0-4ABC-4DE2-8614-42DD3434E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53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B9EF9D5-1FE7-49EC-964A-34784E74A4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6022195"/>
              </p:ext>
            </p:extLst>
          </p:nvPr>
        </p:nvGraphicFramePr>
        <p:xfrm>
          <a:off x="259194" y="4558020"/>
          <a:ext cx="11377772" cy="17588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26436">
                  <a:extLst>
                    <a:ext uri="{9D8B030D-6E8A-4147-A177-3AD203B41FA5}">
                      <a16:colId xmlns:a16="http://schemas.microsoft.com/office/drawing/2014/main" val="3838752666"/>
                    </a:ext>
                  </a:extLst>
                </a:gridCol>
                <a:gridCol w="1529285">
                  <a:extLst>
                    <a:ext uri="{9D8B030D-6E8A-4147-A177-3AD203B41FA5}">
                      <a16:colId xmlns:a16="http://schemas.microsoft.com/office/drawing/2014/main" val="3538812932"/>
                    </a:ext>
                  </a:extLst>
                </a:gridCol>
                <a:gridCol w="569917">
                  <a:extLst>
                    <a:ext uri="{9D8B030D-6E8A-4147-A177-3AD203B41FA5}">
                      <a16:colId xmlns:a16="http://schemas.microsoft.com/office/drawing/2014/main" val="2041334079"/>
                    </a:ext>
                  </a:extLst>
                </a:gridCol>
                <a:gridCol w="765548">
                  <a:extLst>
                    <a:ext uri="{9D8B030D-6E8A-4147-A177-3AD203B41FA5}">
                      <a16:colId xmlns:a16="http://schemas.microsoft.com/office/drawing/2014/main" val="3718654295"/>
                    </a:ext>
                  </a:extLst>
                </a:gridCol>
                <a:gridCol w="730751">
                  <a:extLst>
                    <a:ext uri="{9D8B030D-6E8A-4147-A177-3AD203B41FA5}">
                      <a16:colId xmlns:a16="http://schemas.microsoft.com/office/drawing/2014/main" val="2771676605"/>
                    </a:ext>
                  </a:extLst>
                </a:gridCol>
                <a:gridCol w="959945">
                  <a:extLst>
                    <a:ext uri="{9D8B030D-6E8A-4147-A177-3AD203B41FA5}">
                      <a16:colId xmlns:a16="http://schemas.microsoft.com/office/drawing/2014/main" val="871008056"/>
                    </a:ext>
                  </a:extLst>
                </a:gridCol>
                <a:gridCol w="766082">
                  <a:extLst>
                    <a:ext uri="{9D8B030D-6E8A-4147-A177-3AD203B41FA5}">
                      <a16:colId xmlns:a16="http://schemas.microsoft.com/office/drawing/2014/main" val="295188872"/>
                    </a:ext>
                  </a:extLst>
                </a:gridCol>
                <a:gridCol w="583266">
                  <a:extLst>
                    <a:ext uri="{9D8B030D-6E8A-4147-A177-3AD203B41FA5}">
                      <a16:colId xmlns:a16="http://schemas.microsoft.com/office/drawing/2014/main" val="3349054252"/>
                    </a:ext>
                  </a:extLst>
                </a:gridCol>
                <a:gridCol w="834716">
                  <a:extLst>
                    <a:ext uri="{9D8B030D-6E8A-4147-A177-3AD203B41FA5}">
                      <a16:colId xmlns:a16="http://schemas.microsoft.com/office/drawing/2014/main" val="1515383030"/>
                    </a:ext>
                  </a:extLst>
                </a:gridCol>
                <a:gridCol w="639438">
                  <a:extLst>
                    <a:ext uri="{9D8B030D-6E8A-4147-A177-3AD203B41FA5}">
                      <a16:colId xmlns:a16="http://schemas.microsoft.com/office/drawing/2014/main" val="384257368"/>
                    </a:ext>
                  </a:extLst>
                </a:gridCol>
                <a:gridCol w="699117">
                  <a:extLst>
                    <a:ext uri="{9D8B030D-6E8A-4147-A177-3AD203B41FA5}">
                      <a16:colId xmlns:a16="http://schemas.microsoft.com/office/drawing/2014/main" val="514293798"/>
                    </a:ext>
                  </a:extLst>
                </a:gridCol>
                <a:gridCol w="699117">
                  <a:extLst>
                    <a:ext uri="{9D8B030D-6E8A-4147-A177-3AD203B41FA5}">
                      <a16:colId xmlns:a16="http://schemas.microsoft.com/office/drawing/2014/main" val="3423131108"/>
                    </a:ext>
                  </a:extLst>
                </a:gridCol>
                <a:gridCol w="699117">
                  <a:extLst>
                    <a:ext uri="{9D8B030D-6E8A-4147-A177-3AD203B41FA5}">
                      <a16:colId xmlns:a16="http://schemas.microsoft.com/office/drawing/2014/main" val="670963208"/>
                    </a:ext>
                  </a:extLst>
                </a:gridCol>
                <a:gridCol w="775037">
                  <a:extLst>
                    <a:ext uri="{9D8B030D-6E8A-4147-A177-3AD203B41FA5}">
                      <a16:colId xmlns:a16="http://schemas.microsoft.com/office/drawing/2014/main" val="3964770033"/>
                    </a:ext>
                  </a:extLst>
                </a:gridCol>
              </a:tblGrid>
              <a:tr h="300611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00B05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Flooded Yield (b/a)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Non-flooded Yield (b/a)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Flood Tolerance Score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1179943"/>
                  </a:ext>
                </a:extLst>
              </a:tr>
              <a:tr h="3006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Line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Pedigree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2016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2019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2020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Mean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2016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2019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2020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Mean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2016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2019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2020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Mean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7677451"/>
                  </a:ext>
                </a:extLst>
              </a:tr>
              <a:tr h="61518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S12-1362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S05-114482 x RIL 159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18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25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18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21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52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61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61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58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2.7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1.3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2.0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2.0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5016"/>
                  </a:ext>
                </a:extLst>
              </a:tr>
              <a:tr h="5203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AG 5335 (Ck)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7.5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21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3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11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54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60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68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61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4.0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3.3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5.0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4.1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399336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C549AC1-BA5B-493E-B1DA-91C9B6E799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569910"/>
              </p:ext>
            </p:extLst>
          </p:nvPr>
        </p:nvGraphicFramePr>
        <p:xfrm>
          <a:off x="259195" y="6294783"/>
          <a:ext cx="11377772" cy="404101"/>
        </p:xfrm>
        <a:graphic>
          <a:graphicData uri="http://schemas.openxmlformats.org/drawingml/2006/table">
            <a:tbl>
              <a:tblPr firstRow="1" firstCol="1" bandRow="1"/>
              <a:tblGrid>
                <a:gridCol w="11377772">
                  <a:extLst>
                    <a:ext uri="{9D8B030D-6E8A-4147-A177-3AD203B41FA5}">
                      <a16:colId xmlns:a16="http://schemas.microsoft.com/office/drawing/2014/main" val="1645072956"/>
                    </a:ext>
                  </a:extLst>
                </a:gridCol>
              </a:tblGrid>
              <a:tr h="2170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Note: Flood injury scores were rated on a 1-5 scale, where 1 = no visual plant injury while 5 = almost all plants dead.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70719"/>
                  </a:ext>
                </a:extLst>
              </a:tr>
              <a:tr h="15859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S12-1362 carries two QTL/genes for flood tolerance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030948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8E1A958-1896-409E-B39C-6DEC0F9C3646}"/>
              </a:ext>
            </a:extLst>
          </p:cNvPr>
          <p:cNvSpPr txBox="1"/>
          <p:nvPr/>
        </p:nvSpPr>
        <p:spPr>
          <a:xfrm>
            <a:off x="357807" y="187593"/>
            <a:ext cx="11635549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34" charset="-128"/>
                <a:ea typeface="Meiryo UI" panose="020B0604030504040204" pitchFamily="34" charset="-128"/>
              </a:rPr>
              <a:t>Screening Soybean Germplasm and Breeding Soybeans for Flood Tolerance (2019)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FF4637-76CC-4772-8A1F-6A1EBC859109}"/>
              </a:ext>
            </a:extLst>
          </p:cNvPr>
          <p:cNvSpPr txBox="1"/>
          <p:nvPr/>
        </p:nvSpPr>
        <p:spPr>
          <a:xfrm>
            <a:off x="376908" y="1141700"/>
            <a:ext cx="112791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-MG 4 &amp;5; Found lines that yield </a:t>
            </a:r>
            <a:r>
              <a:rPr lang="en-US" sz="2400" u="sng" dirty="0"/>
              <a:t>10-20% </a:t>
            </a:r>
            <a:r>
              <a:rPr lang="en-US" sz="2400" dirty="0"/>
              <a:t>more under flooding conditions (R1), </a:t>
            </a:r>
            <a:r>
              <a:rPr lang="en-US" sz="2400" u="sng" dirty="0"/>
              <a:t>don’t yield as much as checks in non-flooded conditions (92%)</a:t>
            </a:r>
            <a:r>
              <a:rPr lang="en-US" sz="2400" dirty="0"/>
              <a:t>  (2020) rained 4 days before the trial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highlight>
                  <a:srgbClr val="FFFF00"/>
                </a:highlight>
              </a:rPr>
              <a:t>Preliminary recommendation to plant tolerant lines in lowlands prone to flooding and commercial susceptible lines on well drained soils.   </a:t>
            </a:r>
          </a:p>
          <a:p>
            <a:r>
              <a:rPr lang="en-US" sz="2400" dirty="0"/>
              <a:t>-21 progeny lines (10% made it); various platforms and </a:t>
            </a:r>
            <a:r>
              <a:rPr lang="en-US" sz="2400" dirty="0" err="1"/>
              <a:t>G.soja</a:t>
            </a:r>
            <a:r>
              <a:rPr lang="en-US" sz="2400" dirty="0"/>
              <a:t>; V2 R13-9687 &amp; R13-13997</a:t>
            </a:r>
          </a:p>
          <a:p>
            <a:r>
              <a:rPr lang="en-US" sz="2400" dirty="0"/>
              <a:t>-13 of these crosses will be evaluated summer 2021; AR releasing soon R16-45 </a:t>
            </a:r>
          </a:p>
          <a:p>
            <a:r>
              <a:rPr lang="en-US" sz="2400" dirty="0"/>
              <a:t>- Commercial checks with good flood tolerance: 46-E50, 49CK6 (Blue River Organic Seed), DG45E28 (Delta Grow), DG51E60 (Delta Grow), 39E00 (FS </a:t>
            </a:r>
            <a:r>
              <a:rPr lang="en-US" sz="2400" dirty="0" err="1"/>
              <a:t>HiSOY</a:t>
            </a:r>
            <a:r>
              <a:rPr lang="en-US" sz="2400" dirty="0"/>
              <a:t>) and ZS5098E3 (Local Seed) exhibited flooding stress tolerance with injury scores from 1.3 to 2.0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650EAE6-8303-4BE6-9B5D-5DDF59C6B8FA}"/>
                  </a:ext>
                </a:extLst>
              </p14:cNvPr>
              <p14:cNvContentPartPr/>
              <p14:nvPr/>
            </p14:nvContentPartPr>
            <p14:xfrm>
              <a:off x="529837" y="2026826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650EAE6-8303-4BE6-9B5D-5DDF59C6B8F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5837" y="1919186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3B1C798-B1B4-4D34-BC3E-3A353D03CF06}"/>
                  </a:ext>
                </a:extLst>
              </p14:cNvPr>
              <p14:cNvContentPartPr/>
              <p14:nvPr/>
            </p14:nvContentPartPr>
            <p14:xfrm>
              <a:off x="529837" y="2053466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3B1C798-B1B4-4D34-BC3E-3A353D03CF0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5837" y="1945826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BCE3F09-2ED3-45A2-A8A1-28DCA9444E87}"/>
                  </a:ext>
                </a:extLst>
              </p14:cNvPr>
              <p14:cNvContentPartPr/>
              <p14:nvPr/>
            </p14:nvContentPartPr>
            <p14:xfrm>
              <a:off x="569437" y="2146706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BCE3F09-2ED3-45A2-A8A1-28DCA9444E8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5437" y="2038706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CCFE721-09FE-40E1-8D8F-518CF4C7DC49}"/>
                  </a:ext>
                </a:extLst>
              </p14:cNvPr>
              <p14:cNvContentPartPr/>
              <p14:nvPr/>
            </p14:nvContentPartPr>
            <p14:xfrm>
              <a:off x="2159557" y="2133026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CCFE721-09FE-40E1-8D8F-518CF4C7DC4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5917" y="2025386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991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1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6293361-111E-427D-8E5B-256944AC8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27535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EC2E95F4-3B0C-47B7-A5E8-B6210CEF8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48" y="0"/>
            <a:ext cx="12192000" cy="1185467"/>
          </a:xfr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b="1" dirty="0"/>
              <a:t>Evaluation of a novel drought-tolerant inoculant on soybean yield in the Mid-South</a:t>
            </a:r>
            <a:br>
              <a:rPr lang="en-US" sz="2600" dirty="0"/>
            </a:br>
            <a:endParaRPr lang="en-US" sz="26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8516500-3A20-4B65-86D7-9A1787CF7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94360" y="73152"/>
            <a:ext cx="1178966" cy="232963"/>
            <a:chOff x="7763256" y="73152"/>
            <a:chExt cx="1178966" cy="232963"/>
          </a:xfrm>
        </p:grpSpPr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90290427-06D6-44CE-95F4-D16AA1487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FBB4CF93-E59C-4B97-A471-48DB32C9B9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E66781A3-22AB-4F29-BD92-137E6649A5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926399FA-11CC-4D97-929D-3590D9066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974E7815-9A65-4B17-89D4-5601E1639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F9645434-9A24-4026-B416-D41DE4375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1FAFC277-65DB-4516-864B-8ABB02669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36B50850-FAF2-4DC2-A903-A1BE6DB4FE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7326696D-426A-4001-93A4-7F0597AE3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60ECCBAD-DBFC-4E68-B3A5-541482B15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B7C8EAEE-83BD-40D4-B8F1-B2195823F7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1526D1A6-0E84-49CE-BCEC-3403B4668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3BDC856E-16E2-4081-BA6C-20D1363A40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143D871B-9752-4BAE-9E75-E704D9C17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id="{6C5F2CE5-238E-4726-92FD-6F08D77FC2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F5023D26-4C06-46BB-8596-1B7F4CE75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64">
              <a:extLst>
                <a:ext uri="{FF2B5EF4-FFF2-40B4-BE49-F238E27FC236}">
                  <a16:creationId xmlns:a16="http://schemas.microsoft.com/office/drawing/2014/main" id="{7213EC5F-30FE-4E4A-B201-3F75C0B49C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66">
              <a:extLst>
                <a:ext uri="{FF2B5EF4-FFF2-40B4-BE49-F238E27FC236}">
                  <a16:creationId xmlns:a16="http://schemas.microsoft.com/office/drawing/2014/main" id="{8025802C-0019-4042-A8C9-550E27BDD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64">
              <a:extLst>
                <a:ext uri="{FF2B5EF4-FFF2-40B4-BE49-F238E27FC236}">
                  <a16:creationId xmlns:a16="http://schemas.microsoft.com/office/drawing/2014/main" id="{8091751F-3314-4B8D-97E0-F828EFAC0E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66">
              <a:extLst>
                <a:ext uri="{FF2B5EF4-FFF2-40B4-BE49-F238E27FC236}">
                  <a16:creationId xmlns:a16="http://schemas.microsoft.com/office/drawing/2014/main" id="{DCD09BA8-4D52-45D5-B1D1-BB7BF5C1A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B36BDA2-B60B-405F-AB74-298FFB217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4834" y="2734066"/>
            <a:ext cx="2635741" cy="182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228B3D-6444-4433-92B4-228536AC571B}"/>
              </a:ext>
            </a:extLst>
          </p:cNvPr>
          <p:cNvSpPr txBox="1"/>
          <p:nvPr/>
        </p:nvSpPr>
        <p:spPr>
          <a:xfrm>
            <a:off x="6723609" y="3748546"/>
            <a:ext cx="5191298" cy="3192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Cultivar information: TN16, TN16-520R1 (MG 4L), the same cultivar used in the previous year (2019); CZ5515LL (tall, bushy MG 5); </a:t>
            </a:r>
            <a:r>
              <a:rPr lang="en-US" b="1" dirty="0"/>
              <a:t>USG-7496</a:t>
            </a:r>
            <a:r>
              <a:rPr lang="en-US" dirty="0"/>
              <a:t> (drought-sensitive MG 4L); </a:t>
            </a:r>
            <a:r>
              <a:rPr lang="en-US" b="1" dirty="0"/>
              <a:t>S14, S14-9017R </a:t>
            </a:r>
            <a:r>
              <a:rPr lang="en-US" dirty="0"/>
              <a:t>(drought-sensitive MG 5); </a:t>
            </a:r>
            <a:r>
              <a:rPr lang="en-US" b="1" dirty="0"/>
              <a:t>S11, S11-20242C </a:t>
            </a:r>
            <a:r>
              <a:rPr lang="en-US" dirty="0"/>
              <a:t>(drought-tolerant MG 5).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* In the field at Yoakum, TX, it was too hot and dry in August, 2020.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EEA817-500E-4390-9FDC-26DBBCEAAB57}"/>
              </a:ext>
            </a:extLst>
          </p:cNvPr>
          <p:cNvSpPr txBox="1"/>
          <p:nvPr/>
        </p:nvSpPr>
        <p:spPr>
          <a:xfrm>
            <a:off x="266013" y="2883923"/>
            <a:ext cx="5829987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400" b="1" dirty="0"/>
              <a:t>Conclusions: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arenR"/>
            </a:pPr>
            <a:r>
              <a:rPr lang="en-US" dirty="0"/>
              <a:t>For the TN16 cultivar, we have similar results as those in the previous year (2019). There is a general uptrend by the drought-tolerant inoculant TXVA in all research sites, except Stoneville, MS.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arenR"/>
            </a:pPr>
            <a:r>
              <a:rPr lang="en-US" dirty="0"/>
              <a:t>For both drought-sensitive and tolerant cultivars, TXVA provides more benefits compared to the commercial inoculant Cell-Tech, specifically to the drought sensitive cultivars (highlight with yellow).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arenR"/>
            </a:pPr>
            <a:r>
              <a:rPr lang="en-US" dirty="0"/>
              <a:t>An invention disclosure is underway to develop this novel drought-tolerant inoculant.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8D7D66B-387A-4160-9D10-4660670CFC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051680"/>
              </p:ext>
            </p:extLst>
          </p:nvPr>
        </p:nvGraphicFramePr>
        <p:xfrm>
          <a:off x="6526413" y="995710"/>
          <a:ext cx="5355973" cy="3192117"/>
        </p:xfrm>
        <a:graphic>
          <a:graphicData uri="http://schemas.openxmlformats.org/drawingml/2006/table">
            <a:tbl>
              <a:tblPr/>
              <a:tblGrid>
                <a:gridCol w="1104891">
                  <a:extLst>
                    <a:ext uri="{9D8B030D-6E8A-4147-A177-3AD203B41FA5}">
                      <a16:colId xmlns:a16="http://schemas.microsoft.com/office/drawing/2014/main" val="3508445877"/>
                    </a:ext>
                  </a:extLst>
                </a:gridCol>
                <a:gridCol w="476009">
                  <a:extLst>
                    <a:ext uri="{9D8B030D-6E8A-4147-A177-3AD203B41FA5}">
                      <a16:colId xmlns:a16="http://schemas.microsoft.com/office/drawing/2014/main" val="937847122"/>
                    </a:ext>
                  </a:extLst>
                </a:gridCol>
                <a:gridCol w="758785">
                  <a:extLst>
                    <a:ext uri="{9D8B030D-6E8A-4147-A177-3AD203B41FA5}">
                      <a16:colId xmlns:a16="http://schemas.microsoft.com/office/drawing/2014/main" val="831585089"/>
                    </a:ext>
                  </a:extLst>
                </a:gridCol>
                <a:gridCol w="476009">
                  <a:extLst>
                    <a:ext uri="{9D8B030D-6E8A-4147-A177-3AD203B41FA5}">
                      <a16:colId xmlns:a16="http://schemas.microsoft.com/office/drawing/2014/main" val="1384479562"/>
                    </a:ext>
                  </a:extLst>
                </a:gridCol>
                <a:gridCol w="794131">
                  <a:extLst>
                    <a:ext uri="{9D8B030D-6E8A-4147-A177-3AD203B41FA5}">
                      <a16:colId xmlns:a16="http://schemas.microsoft.com/office/drawing/2014/main" val="2844851176"/>
                    </a:ext>
                  </a:extLst>
                </a:gridCol>
                <a:gridCol w="526083">
                  <a:extLst>
                    <a:ext uri="{9D8B030D-6E8A-4147-A177-3AD203B41FA5}">
                      <a16:colId xmlns:a16="http://schemas.microsoft.com/office/drawing/2014/main" val="2848048490"/>
                    </a:ext>
                  </a:extLst>
                </a:gridCol>
                <a:gridCol w="758785">
                  <a:extLst>
                    <a:ext uri="{9D8B030D-6E8A-4147-A177-3AD203B41FA5}">
                      <a16:colId xmlns:a16="http://schemas.microsoft.com/office/drawing/2014/main" val="3245287236"/>
                    </a:ext>
                  </a:extLst>
                </a:gridCol>
                <a:gridCol w="461280">
                  <a:extLst>
                    <a:ext uri="{9D8B030D-6E8A-4147-A177-3AD203B41FA5}">
                      <a16:colId xmlns:a16="http://schemas.microsoft.com/office/drawing/2014/main" val="3132068917"/>
                    </a:ext>
                  </a:extLst>
                </a:gridCol>
              </a:tblGrid>
              <a:tr h="34352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3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Final Yield (Bushels/acre)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Yoakum, TX*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Jackson, TN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300" b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Portageville</a:t>
                      </a: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MO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1690045"/>
                  </a:ext>
                </a:extLst>
              </a:tr>
              <a:tr h="3435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TN16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CZ5515LL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TN16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USG-7496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TN-16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S14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8000"/>
                          </a:solidFill>
                          <a:effectLst/>
                          <a:latin typeface="Calibri" panose="020F0502020204030204" pitchFamily="34" charset="0"/>
                        </a:rPr>
                        <a:t>S11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4373576"/>
                  </a:ext>
                </a:extLst>
              </a:tr>
              <a:tr h="3838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Cell-Tech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51.7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43.4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55.5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64.7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62.7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466130"/>
                  </a:ext>
                </a:extLst>
              </a:tr>
              <a:tr h="3838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TXVA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19.4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12.4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53.3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51.9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61.4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67.4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64.4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3650313"/>
                  </a:ext>
                </a:extLst>
              </a:tr>
              <a:tr h="34352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Final Yield (Bushels/acre)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Stuttgart, AR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Stoneville, MS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Winnsboro,</a:t>
                      </a:r>
                      <a:r>
                        <a:rPr lang="en-US" sz="13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LA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66300"/>
                  </a:ext>
                </a:extLst>
              </a:tr>
              <a:tr h="6260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TN16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S14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TN16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S14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TN16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CZ5515LL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USG-7496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848413"/>
                  </a:ext>
                </a:extLst>
              </a:tr>
              <a:tr h="3838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Cell-Tech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26.5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21.6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53.2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49.4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33.4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15.1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22.3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313365"/>
                  </a:ext>
                </a:extLst>
              </a:tr>
              <a:tr h="3838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TXVA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27.5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24.4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46.8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58.0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33.5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16.1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24.4</a:t>
                      </a:r>
                    </a:p>
                  </a:txBody>
                  <a:tcPr marL="8874" marR="8874" marT="8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970597"/>
                  </a:ext>
                </a:extLst>
              </a:tr>
            </a:tbl>
          </a:graphicData>
        </a:graphic>
      </p:graphicFrame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2AE42A36-EA09-4516-BF8B-FCBF416AE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28338"/>
            <a:ext cx="6493890" cy="150061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en-US" sz="2800" dirty="0">
                <a:sym typeface="Wingdings" panose="05000000000000000000" pitchFamily="2" charset="2"/>
              </a:rPr>
              <a:t>  </a:t>
            </a:r>
            <a:r>
              <a:rPr lang="en-US" sz="2800" b="1" dirty="0">
                <a:sym typeface="Wingdings" panose="05000000000000000000" pitchFamily="2" charset="2"/>
              </a:rPr>
              <a:t>Experimental conditions: </a:t>
            </a:r>
            <a:r>
              <a:rPr lang="en-US" sz="2800" b="1" u="sng" dirty="0">
                <a:sym typeface="Wingdings" panose="05000000000000000000" pitchFamily="2" charset="2"/>
              </a:rPr>
              <a:t>Non-irrigated.</a:t>
            </a:r>
            <a:r>
              <a:rPr lang="en-US" sz="2800" dirty="0">
                <a:sym typeface="Wingdings" panose="05000000000000000000" pitchFamily="2" charset="2"/>
              </a:rPr>
              <a:t> Two drought-sensitive cultivars (</a:t>
            </a:r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USG-7496 and S14-9017R</a:t>
            </a:r>
            <a:r>
              <a:rPr lang="en-US" sz="2800" dirty="0">
                <a:sym typeface="Wingdings" panose="05000000000000000000" pitchFamily="2" charset="2"/>
              </a:rPr>
              <a:t>), one drought-tolerant cultivar (</a:t>
            </a:r>
            <a:r>
              <a:rPr lang="en-US" sz="2800" b="1" dirty="0">
                <a:solidFill>
                  <a:srgbClr val="008000"/>
                </a:solidFill>
                <a:sym typeface="Wingdings" panose="05000000000000000000" pitchFamily="2" charset="2"/>
              </a:rPr>
              <a:t>S11-20242C</a:t>
            </a:r>
            <a:r>
              <a:rPr lang="en-US" sz="2800" dirty="0">
                <a:sym typeface="Wingdings" panose="05000000000000000000" pitchFamily="2" charset="2"/>
              </a:rPr>
              <a:t>), and the previous year’s cultivar (</a:t>
            </a:r>
            <a:r>
              <a:rPr lang="en-US" sz="2800" b="1" dirty="0">
                <a:sym typeface="Wingdings" panose="05000000000000000000" pitchFamily="2" charset="2"/>
              </a:rPr>
              <a:t>TN16-520R1</a:t>
            </a:r>
            <a:r>
              <a:rPr lang="en-US" sz="2800" dirty="0">
                <a:sym typeface="Wingdings" panose="05000000000000000000" pitchFamily="2" charset="2"/>
              </a:rPr>
              <a:t>) were inoculated with either </a:t>
            </a:r>
            <a:r>
              <a:rPr lang="en-US" sz="2800" b="1" dirty="0"/>
              <a:t>TXVA strain (drought-tolerant inoculant)</a:t>
            </a:r>
            <a:r>
              <a:rPr lang="en-US" sz="2800" dirty="0"/>
              <a:t> or </a:t>
            </a:r>
            <a:r>
              <a:rPr lang="en-US" sz="2800" b="1" dirty="0"/>
              <a:t>Cell-Tech (commercial inoculant)</a:t>
            </a:r>
            <a:r>
              <a:rPr lang="en-US" sz="280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130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6">
            <a:extLst>
              <a:ext uri="{FF2B5EF4-FFF2-40B4-BE49-F238E27FC236}">
                <a16:creationId xmlns:a16="http://schemas.microsoft.com/office/drawing/2014/main" id="{2BD55E05-51A2-4173-A7FA-869DE4F71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1345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E6EA6E-A18E-4B4E-A24C-515F54175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804229" cy="6858000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Yield Gap Survey - Jeremy Ross - University of Arkansas (2018)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99333-533A-4B95-BF4C-142758EBF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3478" y="621791"/>
            <a:ext cx="5802408" cy="590963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/>
              <a:t>“</a:t>
            </a:r>
            <a:r>
              <a:rPr lang="en-US" sz="3200" dirty="0"/>
              <a:t>Due to the extremely wet year, historical flooding, poor seed quality, and other factors it was decided not to release the survey to capture the 2019 producer data.    </a:t>
            </a:r>
            <a:r>
              <a:rPr lang="en-US" sz="3200" dirty="0">
                <a:highlight>
                  <a:srgbClr val="FFFF00"/>
                </a:highlight>
              </a:rPr>
              <a:t>The survey to capture the 2020 data should be sent to producers by mid March</a:t>
            </a:r>
            <a:r>
              <a:rPr lang="en-US" sz="3200" dirty="0"/>
              <a:t>. </a:t>
            </a:r>
          </a:p>
          <a:p>
            <a:pPr marL="0" indent="0">
              <a:buNone/>
            </a:pPr>
            <a:r>
              <a:rPr lang="en-US" sz="3200" dirty="0"/>
              <a:t>No additional funds are requested.”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12987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21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19D522-584B-45F6-ADD7-A32634F32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927" y="1607038"/>
            <a:ext cx="3800153" cy="4793762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Evaluation of Residual Weed Control with Common Soil Applied</a:t>
            </a:r>
            <a:br>
              <a:rPr lang="en-US" sz="4800" dirty="0"/>
            </a:br>
            <a:r>
              <a:rPr lang="en-US" sz="4800" dirty="0"/>
              <a:t>Herbicides (2021)</a:t>
            </a:r>
            <a:br>
              <a:rPr lang="en-US" sz="4800" dirty="0"/>
            </a:br>
            <a:r>
              <a:rPr lang="en-US" sz="4800" dirty="0"/>
              <a:t>-</a:t>
            </a:r>
            <a:r>
              <a:rPr lang="en-US" sz="4800" b="1" dirty="0"/>
              <a:t>Jason Bond</a:t>
            </a:r>
            <a:br>
              <a:rPr lang="en-US" sz="4800" b="1" dirty="0"/>
            </a:br>
            <a:br>
              <a:rPr lang="en-US" sz="4800" dirty="0"/>
            </a:br>
            <a:endParaRPr lang="en-US" sz="4800" dirty="0"/>
          </a:p>
        </p:txBody>
      </p:sp>
      <p:grpSp>
        <p:nvGrpSpPr>
          <p:cNvPr id="47" name="Group 23">
            <a:extLst>
              <a:ext uri="{FF2B5EF4-FFF2-40B4-BE49-F238E27FC236}">
                <a16:creationId xmlns:a16="http://schemas.microsoft.com/office/drawing/2014/main" id="{2FA2A407-516C-4590-9403-34038E9BB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761488"/>
            <a:ext cx="242107" cy="1340860"/>
            <a:chOff x="56167" y="2761488"/>
            <a:chExt cx="242107" cy="1340860"/>
          </a:xfrm>
        </p:grpSpPr>
        <p:sp>
          <p:nvSpPr>
            <p:cNvPr id="25" name="Rectangle 2">
              <a:extLst>
                <a:ext uri="{FF2B5EF4-FFF2-40B4-BE49-F238E27FC236}">
                  <a16:creationId xmlns:a16="http://schemas.microsoft.com/office/drawing/2014/main" id="{D3F47A57-50EC-4964-85FA-84B326B77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59">
              <a:extLst>
                <a:ext uri="{FF2B5EF4-FFF2-40B4-BE49-F238E27FC236}">
                  <a16:creationId xmlns:a16="http://schemas.microsoft.com/office/drawing/2014/main" id="{03467C0A-5C92-4A25-BA16-53665D54B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2">
              <a:extLst>
                <a:ext uri="{FF2B5EF4-FFF2-40B4-BE49-F238E27FC236}">
                  <a16:creationId xmlns:a16="http://schemas.microsoft.com/office/drawing/2014/main" id="{435F4864-0253-4261-9AED-5E798B971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9">
              <a:extLst>
                <a:ext uri="{FF2B5EF4-FFF2-40B4-BE49-F238E27FC236}">
                  <a16:creationId xmlns:a16="http://schemas.microsoft.com/office/drawing/2014/main" id="{6BEA136C-3A72-42D2-9D59-E9403321BD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2">
              <a:extLst>
                <a:ext uri="{FF2B5EF4-FFF2-40B4-BE49-F238E27FC236}">
                  <a16:creationId xmlns:a16="http://schemas.microsoft.com/office/drawing/2014/main" id="{306AAEAC-F37D-46C1-B3C8-293E7014E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59">
              <a:extLst>
                <a:ext uri="{FF2B5EF4-FFF2-40B4-BE49-F238E27FC236}">
                  <a16:creationId xmlns:a16="http://schemas.microsoft.com/office/drawing/2014/main" id="{3139D819-91EA-46A0-93FF-45FF7A8A8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2">
              <a:extLst>
                <a:ext uri="{FF2B5EF4-FFF2-40B4-BE49-F238E27FC236}">
                  <a16:creationId xmlns:a16="http://schemas.microsoft.com/office/drawing/2014/main" id="{08F35BD0-1ED8-41A6-B3CE-C40EAA004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59">
              <a:extLst>
                <a:ext uri="{FF2B5EF4-FFF2-40B4-BE49-F238E27FC236}">
                  <a16:creationId xmlns:a16="http://schemas.microsoft.com/office/drawing/2014/main" id="{C2886557-BD78-4C10-BB29-2E34CD8C8E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2">
              <a:extLst>
                <a:ext uri="{FF2B5EF4-FFF2-40B4-BE49-F238E27FC236}">
                  <a16:creationId xmlns:a16="http://schemas.microsoft.com/office/drawing/2014/main" id="{CACD67D1-ACC3-43BE-9A0A-7713F6F09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59">
              <a:extLst>
                <a:ext uri="{FF2B5EF4-FFF2-40B4-BE49-F238E27FC236}">
                  <a16:creationId xmlns:a16="http://schemas.microsoft.com/office/drawing/2014/main" id="{A4E2C77A-D17B-4792-9ED5-2872383236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2">
              <a:extLst>
                <a:ext uri="{FF2B5EF4-FFF2-40B4-BE49-F238E27FC236}">
                  <a16:creationId xmlns:a16="http://schemas.microsoft.com/office/drawing/2014/main" id="{ABE3CB03-D3EF-45F1-8FBD-E9B86CDD1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59">
              <a:extLst>
                <a:ext uri="{FF2B5EF4-FFF2-40B4-BE49-F238E27FC236}">
                  <a16:creationId xmlns:a16="http://schemas.microsoft.com/office/drawing/2014/main" id="{26C9EA63-B864-4041-AD52-E26240DA3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2">
              <a:extLst>
                <a:ext uri="{FF2B5EF4-FFF2-40B4-BE49-F238E27FC236}">
                  <a16:creationId xmlns:a16="http://schemas.microsoft.com/office/drawing/2014/main" id="{DFD9C0DC-3AA4-48DE-8C65-AB56C588FB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59">
              <a:extLst>
                <a:ext uri="{FF2B5EF4-FFF2-40B4-BE49-F238E27FC236}">
                  <a16:creationId xmlns:a16="http://schemas.microsoft.com/office/drawing/2014/main" id="{82D52FD4-9CAA-4610-A07A-289A740AF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2">
              <a:extLst>
                <a:ext uri="{FF2B5EF4-FFF2-40B4-BE49-F238E27FC236}">
                  <a16:creationId xmlns:a16="http://schemas.microsoft.com/office/drawing/2014/main" id="{D0436FA3-25D9-4C12-8F4A-80A407954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59">
              <a:extLst>
                <a:ext uri="{FF2B5EF4-FFF2-40B4-BE49-F238E27FC236}">
                  <a16:creationId xmlns:a16="http://schemas.microsoft.com/office/drawing/2014/main" id="{49101D1B-A82E-40CF-9A50-754308C215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2">
              <a:extLst>
                <a:ext uri="{FF2B5EF4-FFF2-40B4-BE49-F238E27FC236}">
                  <a16:creationId xmlns:a16="http://schemas.microsoft.com/office/drawing/2014/main" id="{4F434848-83AC-4070-8D97-8A006210F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59">
              <a:extLst>
                <a:ext uri="{FF2B5EF4-FFF2-40B4-BE49-F238E27FC236}">
                  <a16:creationId xmlns:a16="http://schemas.microsoft.com/office/drawing/2014/main" id="{40745A98-11F5-47FE-9220-B93A61DA9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2">
              <a:extLst>
                <a:ext uri="{FF2B5EF4-FFF2-40B4-BE49-F238E27FC236}">
                  <a16:creationId xmlns:a16="http://schemas.microsoft.com/office/drawing/2014/main" id="{47B6E1B3-283D-4CF7-970C-352DB472E5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59">
              <a:extLst>
                <a:ext uri="{FF2B5EF4-FFF2-40B4-BE49-F238E27FC236}">
                  <a16:creationId xmlns:a16="http://schemas.microsoft.com/office/drawing/2014/main" id="{7675737E-FE46-420B-B3AF-75399E8FC9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0605" y="1"/>
            <a:ext cx="2681395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210685A-6235-45A7-850D-A6F555466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9587" y="767714"/>
            <a:ext cx="6454975" cy="53225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7E3E5-6317-4473-93CA-FB86DFF7E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6539" y="767714"/>
            <a:ext cx="6501101" cy="563308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Objectives:</a:t>
            </a:r>
          </a:p>
          <a:p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Correlate weed control with rainfall across multiple planting dates (ESPS, FS, DC)</a:t>
            </a:r>
          </a:p>
          <a:p>
            <a:pPr lvl="1"/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 efficacy of nine common soybean herbicides</a:t>
            </a:r>
          </a:p>
          <a:p>
            <a:pPr lvl="1"/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MOA</a:t>
            </a:r>
          </a:p>
          <a:p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Evaluate residual control after a known quantity of simulated rainfall</a:t>
            </a:r>
          </a:p>
          <a:p>
            <a:pPr lvl="1"/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Greenhouse study and multiple site study</a:t>
            </a:r>
          </a:p>
          <a:p>
            <a:pPr lvl="1"/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 impact of water volume on herbicidal activity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FFFFFF"/>
                </a:solidFill>
                <a:highlight>
                  <a:srgbClr val="0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Justification- help producers know how long they can expect certain herbicides to be effective. </a:t>
            </a:r>
          </a:p>
          <a:p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E7E5C2-60FD-43A2-B190-08BD0D159E27}"/>
              </a:ext>
            </a:extLst>
          </p:cNvPr>
          <p:cNvSpPr txBox="1"/>
          <p:nvPr/>
        </p:nvSpPr>
        <p:spPr>
          <a:xfrm>
            <a:off x="594360" y="217714"/>
            <a:ext cx="3295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NEW PROJECT #1</a:t>
            </a:r>
          </a:p>
        </p:txBody>
      </p:sp>
    </p:spTree>
    <p:extLst>
      <p:ext uri="{BB962C8B-B14F-4D97-AF65-F5344CB8AC3E}">
        <p14:creationId xmlns:p14="http://schemas.microsoft.com/office/powerpoint/2010/main" val="4177394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4F519EA-836C-4E21-87EE-CE7AB0186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26280"/>
            <a:ext cx="4449464" cy="2331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10685A-6235-45A7-850D-A6F555466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3374" y="702944"/>
            <a:ext cx="5369325" cy="5586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7417CD-A7D2-49E2-86AE-B2E0A7F30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829" y="1024450"/>
            <a:ext cx="4364218" cy="4943971"/>
          </a:xfrm>
        </p:spPr>
        <p:txBody>
          <a:bodyPr>
            <a:normAutofit/>
          </a:bodyPr>
          <a:lstStyle/>
          <a:p>
            <a:r>
              <a:rPr lang="en-US" sz="3900" b="1" dirty="0"/>
              <a:t>Soybean yield components and seed nutrient concentration responses among nodes to phosphorus fertility</a:t>
            </a:r>
            <a:br>
              <a:rPr lang="en-US" sz="3900" b="1" dirty="0"/>
            </a:br>
            <a:r>
              <a:rPr lang="en-US" sz="3900" b="1" dirty="0"/>
              <a:t>-2021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833A70A-9722-46F0-A5EB-C72F78747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864" y="3048506"/>
            <a:ext cx="630289" cy="765242"/>
            <a:chOff x="45711" y="3048506"/>
            <a:chExt cx="630289" cy="765242"/>
          </a:xfrm>
        </p:grpSpPr>
        <p:sp>
          <p:nvSpPr>
            <p:cNvPr id="15" name="Rectangle 2">
              <a:extLst>
                <a:ext uri="{FF2B5EF4-FFF2-40B4-BE49-F238E27FC236}">
                  <a16:creationId xmlns:a16="http://schemas.microsoft.com/office/drawing/2014/main" id="{0E424FCE-3213-4BEE-A1E8-B7E8AEA5A2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9">
              <a:extLst>
                <a:ext uri="{FF2B5EF4-FFF2-40B4-BE49-F238E27FC236}">
                  <a16:creationId xmlns:a16="http://schemas.microsoft.com/office/drawing/2014/main" id="{5EE95433-383A-45BD-BFCA-833B8F0AE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2">
              <a:extLst>
                <a:ext uri="{FF2B5EF4-FFF2-40B4-BE49-F238E27FC236}">
                  <a16:creationId xmlns:a16="http://schemas.microsoft.com/office/drawing/2014/main" id="{2EEA944D-C4D5-48D7-804D-86BE8AFC8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F3FCE305-3F55-48BF-8549-01E0364C8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23D7F518-6C41-4C3F-9060-C9FE0B1D4C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3B93E94B-19C7-49C9-A135-582F72B1A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FEF28287-3D78-44FC-8C53-70755EAF6F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2">
              <a:extLst>
                <a:ext uri="{FF2B5EF4-FFF2-40B4-BE49-F238E27FC236}">
                  <a16:creationId xmlns:a16="http://schemas.microsoft.com/office/drawing/2014/main" id="{2E8ECBA7-D5B5-48AD-9108-4EB4FB5AAF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69CDB17F-9370-4BDB-AF7D-0C10664AF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65D03FDE-4254-4CCB-ACA1-CCF9ED99A1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">
              <a:extLst>
                <a:ext uri="{FF2B5EF4-FFF2-40B4-BE49-F238E27FC236}">
                  <a16:creationId xmlns:a16="http://schemas.microsoft.com/office/drawing/2014/main" id="{406E5C16-E87A-48D6-808A-4E99A9FA2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9">
              <a:extLst>
                <a:ext uri="{FF2B5EF4-FFF2-40B4-BE49-F238E27FC236}">
                  <a16:creationId xmlns:a16="http://schemas.microsoft.com/office/drawing/2014/main" id="{DD6696B0-7715-471B-835A-DA4F6E0B5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2">
              <a:extLst>
                <a:ext uri="{FF2B5EF4-FFF2-40B4-BE49-F238E27FC236}">
                  <a16:creationId xmlns:a16="http://schemas.microsoft.com/office/drawing/2014/main" id="{7B7BE224-1A69-42AA-9C1C-29ADE08B27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F4CBB296-B6FF-43BA-A2F1-471A7D6A3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7B9B8F5E-97B1-4CC6-A25F-0406AF9F8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9EB4DAA2-343C-4239-A2B2-D2412770B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8D6B2AAD-8F5E-4D57-B2E6-7DBB7953C6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2">
              <a:extLst>
                <a:ext uri="{FF2B5EF4-FFF2-40B4-BE49-F238E27FC236}">
                  <a16:creationId xmlns:a16="http://schemas.microsoft.com/office/drawing/2014/main" id="{9CE95F93-6BC5-4616-9F8D-B941B4B8F1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A8C3D8DE-DC76-487C-8C2A-7684D5C9E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56088CB5-E2A8-49A4-8AB5-6D5463E03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2">
              <a:extLst>
                <a:ext uri="{FF2B5EF4-FFF2-40B4-BE49-F238E27FC236}">
                  <a16:creationId xmlns:a16="http://schemas.microsoft.com/office/drawing/2014/main" id="{372F50F8-8B88-48EF-B21C-B5B264262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59">
              <a:extLst>
                <a:ext uri="{FF2B5EF4-FFF2-40B4-BE49-F238E27FC236}">
                  <a16:creationId xmlns:a16="http://schemas.microsoft.com/office/drawing/2014/main" id="{37008499-DF9A-4230-BE00-35B862316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2">
              <a:extLst>
                <a:ext uri="{FF2B5EF4-FFF2-40B4-BE49-F238E27FC236}">
                  <a16:creationId xmlns:a16="http://schemas.microsoft.com/office/drawing/2014/main" id="{BCEE48F0-E436-451D-A5FE-0D818D19E8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4">
              <a:extLst>
                <a:ext uri="{FF2B5EF4-FFF2-40B4-BE49-F238E27FC236}">
                  <a16:creationId xmlns:a16="http://schemas.microsoft.com/office/drawing/2014/main" id="{6852656E-1E8F-41F9-900D-8E8CC1B2B9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489DA605-39DD-45FD-9796-12A36B23B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FE2DF-2CD3-4DAD-A4BC-A539C1BF6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2978" y="750307"/>
            <a:ext cx="5866082" cy="5981797"/>
          </a:xfrm>
        </p:spPr>
        <p:txBody>
          <a:bodyPr anchor="ctr">
            <a:normAutofit/>
          </a:bodyPr>
          <a:lstStyle/>
          <a:p>
            <a:r>
              <a:rPr lang="en-US" dirty="0"/>
              <a:t>2 sites (high and low P) in AR</a:t>
            </a:r>
          </a:p>
          <a:p>
            <a:pPr lvl="1"/>
            <a:r>
              <a:rPr lang="en-US" sz="2800" dirty="0"/>
              <a:t>Evaluate leaflet P concentration across time and soybean seed yield, seed weight, pod and seed number per plant, seed abortion and seed nutrient concentrations among nodes at maturity grown under different fertilizer P-rates.</a:t>
            </a:r>
          </a:p>
          <a:p>
            <a:pPr lvl="1"/>
            <a:r>
              <a:rPr lang="en-US" sz="2800" dirty="0"/>
              <a:t>Soybean removes 0.8 </a:t>
            </a:r>
            <a:r>
              <a:rPr lang="en-US" sz="2800" dirty="0" err="1"/>
              <a:t>lb</a:t>
            </a:r>
            <a:r>
              <a:rPr lang="en-US" sz="2800" dirty="0"/>
              <a:t> P2O5 per bushel which sums to 40 and 60 </a:t>
            </a:r>
            <a:r>
              <a:rPr lang="en-US" sz="2800" dirty="0" err="1"/>
              <a:t>lb</a:t>
            </a:r>
            <a:r>
              <a:rPr lang="en-US" sz="2800" dirty="0"/>
              <a:t> P2O5 per acre for yields of 60 and 75 bushels per acre</a:t>
            </a:r>
          </a:p>
          <a:p>
            <a:pPr lvl="1"/>
            <a:r>
              <a:rPr lang="en-US" sz="2800" dirty="0">
                <a:highlight>
                  <a:srgbClr val="FFFF00"/>
                </a:highlight>
              </a:rPr>
              <a:t>New regulations may reduce P inputs, how low can we go?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5396EE4-3C57-4153-AAB9-CC6F625FA142}"/>
              </a:ext>
            </a:extLst>
          </p:cNvPr>
          <p:cNvSpPr txBox="1"/>
          <p:nvPr/>
        </p:nvSpPr>
        <p:spPr>
          <a:xfrm>
            <a:off x="258812" y="274974"/>
            <a:ext cx="3295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NEW PROJECT #2</a:t>
            </a:r>
          </a:p>
        </p:txBody>
      </p:sp>
    </p:spTree>
    <p:extLst>
      <p:ext uri="{BB962C8B-B14F-4D97-AF65-F5344CB8AC3E}">
        <p14:creationId xmlns:p14="http://schemas.microsoft.com/office/powerpoint/2010/main" val="1260483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E234CF4-802C-4AA1-B540-36C3B838C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800584-727A-48CF-8223-244AD9717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67" y="-1"/>
            <a:ext cx="5038344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332D42-1704-4523-A67F-8F9AD6427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50" y="1332952"/>
            <a:ext cx="3926898" cy="3921176"/>
          </a:xfrm>
        </p:spPr>
        <p:txBody>
          <a:bodyPr anchor="ctr">
            <a:normAutofit fontScale="90000"/>
          </a:bodyPr>
          <a:lstStyle/>
          <a:p>
            <a:r>
              <a:rPr lang="en-US" sz="4600" dirty="0"/>
              <a:t>Novel New Functional Edible Protein Films using 3D Printing Technology</a:t>
            </a:r>
            <a:br>
              <a:rPr lang="en-US" sz="4600" dirty="0"/>
            </a:br>
            <a:r>
              <a:rPr lang="en-US" sz="4600" dirty="0"/>
              <a:t>-2021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0CED441-B73B-4907-9AF2-614CEAC6A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5422392" y="64008"/>
            <a:chExt cx="1178966" cy="232963"/>
          </a:xfrm>
        </p:grpSpPr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A03170C9-14E4-4D47-827E-51518FA9CA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757EFF12-1826-499E-94C2-AF4400A66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20CC511B-2DB0-4523-82ED-40CCC5C7D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6CB93565-67D6-49DD-8D4E-4685AC81A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AE9D45A7-FFB3-4E69-A4EC-FAA3489B0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A29467A6-0F59-4991-89B5-35408BD725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AA726CA1-9A94-4AF0-B9DD-3572C692A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EB03BD70-FD68-460B-A88B-005DAB5BE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C1040543-6AB1-4FE1-8946-59D0E7BB8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BEEF4851-38D3-48A2-B05D-269771626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DEC37F16-C638-42B2-AA09-CA5142D85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0AC31779-80E9-4BF3-9703-F63FE8094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D71CA5FF-D764-4C4E-8854-E5875684FE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81A1FA9D-7285-4D42-ADF3-BC14114B27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A1E40F6A-5F88-46D9-A510-00D54F0B8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938C555D-926A-4092-966E-1BC7E455F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58D049FF-3E13-4E3E-A5BE-CF5253B8E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A16547CF-5B03-4E57-B466-A0FDCECADD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84C012C4-5959-40D5-8A7B-8542BD4B98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8C7DF75A-2C0D-4388-A295-397333ADB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7B26E-0746-4780-8A5A-3417B15F2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8291" y="380316"/>
            <a:ext cx="5506057" cy="6477681"/>
          </a:xfrm>
        </p:spPr>
        <p:txBody>
          <a:bodyPr anchor="ctr">
            <a:normAutofit lnSpcReduction="10000"/>
          </a:bodyPr>
          <a:lstStyle/>
          <a:p>
            <a:r>
              <a:rPr lang="en-US" dirty="0"/>
              <a:t>Justification: </a:t>
            </a:r>
          </a:p>
          <a:p>
            <a:r>
              <a:rPr lang="en-US" dirty="0"/>
              <a:t>EDIBLE PACKAGING MARKET IS EXPECTED TO BE $1.1 Billion by 2023 and 1.5 Billion by 2028 (Allied Market Research, 2019)</a:t>
            </a:r>
          </a:p>
          <a:p>
            <a:pPr lvl="1"/>
            <a:r>
              <a:rPr lang="en-US" sz="2800" dirty="0"/>
              <a:t>Adds value to the price of soybean and consumes.  We want soybean in on the $320.94 B packaging industry</a:t>
            </a:r>
          </a:p>
          <a:p>
            <a:pPr lvl="1"/>
            <a:r>
              <a:rPr lang="en-US" sz="2800" dirty="0"/>
              <a:t>Able to put antioxidants into the film and use Arkansas soybean. </a:t>
            </a:r>
          </a:p>
          <a:p>
            <a:pPr lvl="1"/>
            <a:r>
              <a:rPr lang="en-US" sz="2800" dirty="0"/>
              <a:t>Film fights pathogens</a:t>
            </a:r>
          </a:p>
          <a:p>
            <a:pPr lvl="1"/>
            <a:r>
              <a:rPr lang="en-US" sz="2800" dirty="0"/>
              <a:t>All-natural material</a:t>
            </a:r>
          </a:p>
          <a:p>
            <a:pPr lvl="1"/>
            <a:r>
              <a:rPr lang="en-US" sz="2800" dirty="0"/>
              <a:t>Encapsulating supplements</a:t>
            </a:r>
          </a:p>
          <a:p>
            <a:pPr lvl="1"/>
            <a:r>
              <a:rPr lang="en-US" sz="2800" dirty="0"/>
              <a:t>Helps protect the environment</a:t>
            </a:r>
          </a:p>
          <a:p>
            <a:pPr lvl="1"/>
            <a:endParaRPr lang="en-US" sz="2200" dirty="0"/>
          </a:p>
          <a:p>
            <a:pPr lvl="1"/>
            <a:endParaRPr lang="en-US" sz="22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9022CF2-4175-493A-BF24-D48E7A4DB95A}"/>
              </a:ext>
            </a:extLst>
          </p:cNvPr>
          <p:cNvSpPr txBox="1"/>
          <p:nvPr/>
        </p:nvSpPr>
        <p:spPr>
          <a:xfrm>
            <a:off x="719951" y="380316"/>
            <a:ext cx="3295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NEW PROJECT #3</a:t>
            </a:r>
          </a:p>
        </p:txBody>
      </p:sp>
    </p:spTree>
    <p:extLst>
      <p:ext uri="{BB962C8B-B14F-4D97-AF65-F5344CB8AC3E}">
        <p14:creationId xmlns:p14="http://schemas.microsoft.com/office/powerpoint/2010/main" val="322158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1C131-C8A7-4ADC-909F-E66C51E7A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87" y="365125"/>
            <a:ext cx="11807687" cy="1325563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34" charset="-128"/>
                <a:ea typeface="Meiryo UI" panose="020B0604030504040204" pitchFamily="34" charset="-128"/>
              </a:rPr>
              <a:t>Effects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 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34" charset="-128"/>
                <a:ea typeface="Meiryo UI" panose="020B0604030504040204" pitchFamily="34" charset="-128"/>
              </a:rPr>
              <a:t>of the Introduction of Feed Grains into Mid-South Soybean Production Systems- Gurpreet Kaur – MS State</a:t>
            </a:r>
            <a:endParaRPr 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EF0CB-8C20-46D9-A05E-7F48F17C9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Determine the effect of crop rotations and residue management on crop yields (corn, soybean, sorghum), and soil properties in the Mid-southern US.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Treatments: 12 rotations (corn and soybean based) and residue management (burn vs no-burn)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Locations: 7 locations (2014-2019)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Results: </a:t>
            </a:r>
          </a:p>
          <a:p>
            <a:pPr marL="625475" indent="-342900"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FF0000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Crop rotations work…..but not every year at very location. Depends upon other factors.</a:t>
            </a:r>
          </a:p>
          <a:p>
            <a:pPr marL="625475" indent="-342900"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FF0000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Not much differences in Burn and no-burn treatments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Update:</a:t>
            </a:r>
            <a:r>
              <a:rPr lang="en-US" sz="2400" b="1" dirty="0">
                <a:solidFill>
                  <a:srgbClr val="FF0000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 </a:t>
            </a:r>
            <a:r>
              <a:rPr lang="en-US" sz="2400" b="1" dirty="0"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Rotation project will be continued at Stoneville, MS location and Journal articles will be published in 2021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b="1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95958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EBF5B-8161-4609-9927-1BE12E30E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1825625"/>
            <a:ext cx="11092543" cy="4531632"/>
          </a:xfrm>
        </p:spPr>
        <p:txBody>
          <a:bodyPr>
            <a:normAutofit/>
          </a:bodyPr>
          <a:lstStyle/>
          <a:p>
            <a:r>
              <a:rPr lang="en-US" b="1" dirty="0"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Analyzing soil samples</a:t>
            </a:r>
          </a:p>
          <a:p>
            <a:pPr lvl="1"/>
            <a:r>
              <a:rPr lang="en-US" sz="2800" b="1" dirty="0"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nutrient concentrations (P, K, Ca, Mg, S, Zn, Cu, Na)</a:t>
            </a:r>
          </a:p>
          <a:p>
            <a:pPr lvl="1"/>
            <a:r>
              <a:rPr lang="en-US" sz="2800" b="1" dirty="0"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 pH</a:t>
            </a:r>
          </a:p>
          <a:p>
            <a:pPr lvl="1"/>
            <a:r>
              <a:rPr lang="en-US" sz="2800" b="1" dirty="0"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organic matter (OM; from last 2-3 yrs)</a:t>
            </a:r>
          </a:p>
          <a:p>
            <a:pPr lvl="1"/>
            <a:r>
              <a:rPr lang="en-US" sz="2800" b="1" dirty="0"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 total C and N. </a:t>
            </a:r>
          </a:p>
          <a:p>
            <a:pPr lvl="1"/>
            <a:r>
              <a:rPr lang="en-US" sz="2800" b="1" dirty="0"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Samples from 0-6" depth after crop harvest. </a:t>
            </a:r>
          </a:p>
          <a:p>
            <a:pPr lvl="2"/>
            <a:r>
              <a:rPr lang="en-US" sz="2800" b="1" dirty="0"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Did not see differences in total C.</a:t>
            </a:r>
          </a:p>
          <a:p>
            <a:pPr lvl="2"/>
            <a:r>
              <a:rPr lang="en-US" sz="2800" b="1" dirty="0"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OM analyses if there are any difference between the treatments. For the soil nutrient concentrations, they vary among rotations depending upon the crop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6D6CA9-7455-4A15-90E2-DE219DDEE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155"/>
            <a:ext cx="12192000" cy="166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045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6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546675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F8DC56-0D00-4798-B5C6-AA61F7CDD8BD}"/>
              </a:ext>
            </a:extLst>
          </p:cNvPr>
          <p:cNvSpPr txBox="1"/>
          <p:nvPr/>
        </p:nvSpPr>
        <p:spPr>
          <a:xfrm>
            <a:off x="524256" y="491260"/>
            <a:ext cx="6594189" cy="1625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Screening and Selecting Non-Xtend Soybeans for Dicamba Tolerance (2020)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550065-7B17-4742-9DC5-85A9C0FC56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9151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22" name="Rectangle 18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00072-D785-4AC9-A84B-E7665A985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975" y="667583"/>
            <a:ext cx="4110769" cy="552283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2019 and 2020 off target drift negatively affected yields – 4841 plots</a:t>
            </a:r>
          </a:p>
          <a:p>
            <a:r>
              <a:rPr lang="en-US" sz="2400" dirty="0">
                <a:solidFill>
                  <a:srgbClr val="FFFFFF"/>
                </a:solidFill>
              </a:rPr>
              <a:t>2020- 1500 genotypes/7500 plots tested – elite lines, exotic, RILs (time studies)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Damage scores and yield, drone phenotyping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2021 Soy6K SNP chip</a:t>
            </a:r>
          </a:p>
          <a:p>
            <a:r>
              <a:rPr lang="en-US" sz="2400" dirty="0">
                <a:solidFill>
                  <a:srgbClr val="FFFFFF"/>
                </a:solidFill>
              </a:rPr>
              <a:t>2021- entering the top lines in the USDA uniform trial</a:t>
            </a:r>
          </a:p>
          <a:p>
            <a:r>
              <a:rPr lang="en-US" sz="2400" dirty="0">
                <a:solidFill>
                  <a:srgbClr val="FFFFFF"/>
                </a:solidFill>
              </a:rPr>
              <a:t>set of 70 commercial varieties</a:t>
            </a:r>
          </a:p>
        </p:txBody>
      </p:sp>
    </p:spTree>
    <p:extLst>
      <p:ext uri="{BB962C8B-B14F-4D97-AF65-F5344CB8AC3E}">
        <p14:creationId xmlns:p14="http://schemas.microsoft.com/office/powerpoint/2010/main" val="134248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F574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FFF6A-4355-4F6E-9F14-9AE0FA24E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Dicamba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6110F1-C2DE-42F9-ACF9-9E7C132C9B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5" r="18523" b="-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C4BF8-D115-4435-8CD2-8C72FB61C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6261" y="543340"/>
            <a:ext cx="4178192" cy="5848942"/>
          </a:xfrm>
        </p:spPr>
        <p:txBody>
          <a:bodyPr anchor="ctr">
            <a:normAutofit lnSpcReduction="10000"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Greenhouse study Univ. of Ill with 5 rates-V2 or V5 spraying</a:t>
            </a:r>
          </a:p>
          <a:p>
            <a:r>
              <a:rPr lang="en-US" sz="3200" dirty="0">
                <a:solidFill>
                  <a:srgbClr val="FFFFFF"/>
                </a:solidFill>
              </a:rPr>
              <a:t>Being analyzed</a:t>
            </a:r>
          </a:p>
          <a:p>
            <a:r>
              <a:rPr lang="en-US" sz="3200" dirty="0">
                <a:solidFill>
                  <a:srgbClr val="FFFFFF"/>
                </a:solidFill>
              </a:rPr>
              <a:t>Heavier doses didn’t separate the tolerant from susceptible, but 1/10,000th dose</a:t>
            </a:r>
          </a:p>
          <a:p>
            <a:r>
              <a:rPr lang="en-US" sz="3200" dirty="0">
                <a:solidFill>
                  <a:srgbClr val="FFFFFF"/>
                </a:solidFill>
              </a:rPr>
              <a:t>Drone to study canopy damage -7400 plots</a:t>
            </a:r>
          </a:p>
          <a:p>
            <a:r>
              <a:rPr lang="en-US" sz="3200" dirty="0">
                <a:solidFill>
                  <a:srgbClr val="FFFFFF"/>
                </a:solidFill>
              </a:rPr>
              <a:t>Assay with SNP chip</a:t>
            </a:r>
          </a:p>
          <a:p>
            <a:r>
              <a:rPr lang="en-US" sz="3200" dirty="0">
                <a:solidFill>
                  <a:srgbClr val="FFFFFF"/>
                </a:solidFill>
              </a:rPr>
              <a:t>Genetics hi x low cross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5B3D259-3047-4903-8FEA-5AF38E2E01D6}"/>
                  </a:ext>
                </a:extLst>
              </p14:cNvPr>
              <p14:cNvContentPartPr/>
              <p14:nvPr/>
            </p14:nvContentPartPr>
            <p14:xfrm>
              <a:off x="8520757" y="5127866"/>
              <a:ext cx="2319480" cy="69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5B3D259-3047-4903-8FEA-5AF38E2E01D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66757" y="5020226"/>
                <a:ext cx="2427120" cy="285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34225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7BDE75-31C9-47B0-8608-948FB0EF5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2845191" cy="3237579"/>
          </a:xfrm>
        </p:spPr>
        <p:txBody>
          <a:bodyPr>
            <a:normAutofit/>
          </a:bodyPr>
          <a:lstStyle/>
          <a:p>
            <a:r>
              <a:rPr lang="en-US" sz="3800" b="1" dirty="0">
                <a:solidFill>
                  <a:srgbClr val="FFFFFF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Aharoni" panose="02010803020104030203" pitchFamily="2" charset="-79"/>
              </a:rPr>
              <a:t>Dicamba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70571-41AD-4996-B1F7-BD3B9ECF9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709" y="686862"/>
            <a:ext cx="7037591" cy="5475129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2400" dirty="0"/>
              <a:t>Over 7,400 plots screened visually and by drone equipped with multispectral camera for natural tolerance;</a:t>
            </a:r>
          </a:p>
          <a:p>
            <a:pPr marL="457200" lvl="1" indent="0">
              <a:buNone/>
            </a:pPr>
            <a:r>
              <a:rPr lang="en-US" dirty="0"/>
              <a:t>•	Strong and consistent negative correlation between Dicamba damage and yield was confirmed;</a:t>
            </a:r>
          </a:p>
          <a:p>
            <a:pPr marL="457200" lvl="1" indent="0">
              <a:buNone/>
            </a:pPr>
            <a:r>
              <a:rPr lang="en-US" dirty="0"/>
              <a:t>•	Many non-Xtend soybean lines with superior tolerance to off-target Dicamba damage were identified;</a:t>
            </a:r>
          </a:p>
          <a:p>
            <a:pPr marL="0" indent="0">
              <a:buNone/>
            </a:pPr>
            <a:r>
              <a:rPr lang="en-US" sz="2400" dirty="0"/>
              <a:t>Identification of </a:t>
            </a:r>
            <a:r>
              <a:rPr lang="en-US" sz="2400" dirty="0">
                <a:highlight>
                  <a:srgbClr val="FFFF00"/>
                </a:highlight>
              </a:rPr>
              <a:t>high levels of tolerance in exotic germplasms (PIs);</a:t>
            </a:r>
          </a:p>
          <a:p>
            <a:pPr marL="0" indent="0">
              <a:buNone/>
            </a:pPr>
            <a:r>
              <a:rPr lang="en-US" sz="2400" dirty="0"/>
              <a:t>•	</a:t>
            </a:r>
            <a:r>
              <a:rPr lang="en-US" sz="2400" dirty="0">
                <a:highlight>
                  <a:srgbClr val="FFFF00"/>
                </a:highlight>
              </a:rPr>
              <a:t>Developed two genetic mapping populations using tolerant PIs – want to find where the genes are for tolerance</a:t>
            </a:r>
          </a:p>
          <a:p>
            <a:pPr marL="0" indent="0">
              <a:buNone/>
            </a:pPr>
            <a:r>
              <a:rPr lang="en-US" sz="2400" dirty="0"/>
              <a:t>•	New crosses made and populations being advanced to develop high-yielding tolerant lines;</a:t>
            </a:r>
          </a:p>
          <a:p>
            <a:pPr marL="0" indent="0">
              <a:buNone/>
            </a:pPr>
            <a:r>
              <a:rPr lang="en-US" sz="2400" dirty="0"/>
              <a:t>•	Presentations at multiple venues highlighting the findings of this project;</a:t>
            </a:r>
          </a:p>
          <a:p>
            <a:pPr marL="0" indent="0">
              <a:buNone/>
            </a:pPr>
            <a:r>
              <a:rPr lang="en-US" sz="2400" dirty="0"/>
              <a:t>•	Article at Farm Progress highlighting this project – “Soybeans show natural resistance to dicamba”</a:t>
            </a:r>
          </a:p>
        </p:txBody>
      </p:sp>
    </p:spTree>
    <p:extLst>
      <p:ext uri="{BB962C8B-B14F-4D97-AF65-F5344CB8AC3E}">
        <p14:creationId xmlns:p14="http://schemas.microsoft.com/office/powerpoint/2010/main" val="4163850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3" name="Rectangle 92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4C6B5652-C661-4C58-B937-F0F490F7F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0B936867-6407-43FB-9DE6-1B0879D0C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ACD0B258-678B-4A8C-894F-848AF24A1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C8D58395-74AF-401A-AF2F-76B6FCF71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2F003F3F-F118-41D2-AA3F-74DB0D197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Google Shape;151;p23"/>
          <p:cNvSpPr txBox="1">
            <a:spLocks noGrp="1"/>
          </p:cNvSpPr>
          <p:nvPr>
            <p:ph type="title"/>
          </p:nvPr>
        </p:nvSpPr>
        <p:spPr>
          <a:xfrm>
            <a:off x="806825" y="457201"/>
            <a:ext cx="2844800" cy="3588870"/>
          </a:xfrm>
          <a:prstGeom prst="rect">
            <a:avLst/>
          </a:prstGeom>
        </p:spPr>
        <p:txBody>
          <a:bodyPr spcFirstLastPara="1" lIns="91425" tIns="45700" rIns="91425" bIns="45700" anchor="b" anchorCtr="0">
            <a:normAutofit fontScale="90000"/>
          </a:bodyPr>
          <a:lstStyle/>
          <a:p>
            <a:pPr algn="r">
              <a:lnSpc>
                <a:spcPct val="90000"/>
              </a:lnSpc>
              <a:buSzPts val="3959"/>
            </a:pPr>
            <a:r>
              <a:rPr lang="en-US" sz="4000" b="1" dirty="0">
                <a:solidFill>
                  <a:srgbClr val="FFFFFF"/>
                </a:solidFill>
              </a:rPr>
              <a:t>Enhanced Pest Control Systems for Mid-South Soybean Production</a:t>
            </a:r>
            <a:br>
              <a:rPr lang="en-US" sz="4000" b="1" dirty="0">
                <a:solidFill>
                  <a:srgbClr val="FFFFFF"/>
                </a:solidFill>
              </a:rPr>
            </a:br>
            <a:r>
              <a:rPr lang="en-US" sz="4000" b="1" dirty="0">
                <a:solidFill>
                  <a:srgbClr val="FFFFFF"/>
                </a:solidFill>
              </a:rPr>
              <a:t>(2016)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C3E33C-2A71-4E5C-B2AB-DDB106F14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181" y="198194"/>
            <a:ext cx="7619749" cy="34416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691B47-C85C-4712-8342-C9F62572A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7824" y="3660163"/>
            <a:ext cx="4277303" cy="320797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3" name="Rectangle 92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4C6B5652-C661-4C58-B937-F0F490F7F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0B936867-6407-43FB-9DE6-1B0879D0C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ACD0B258-678B-4A8C-894F-848AF24A1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C8D58395-74AF-401A-AF2F-76B6FCF71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2F003F3F-F118-41D2-AA3F-74DB0D197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Google Shape;151;p23"/>
          <p:cNvSpPr txBox="1">
            <a:spLocks noGrp="1"/>
          </p:cNvSpPr>
          <p:nvPr>
            <p:ph type="title"/>
          </p:nvPr>
        </p:nvSpPr>
        <p:spPr>
          <a:xfrm>
            <a:off x="806825" y="457201"/>
            <a:ext cx="2844800" cy="3588870"/>
          </a:xfrm>
          <a:prstGeom prst="rect">
            <a:avLst/>
          </a:prstGeom>
        </p:spPr>
        <p:txBody>
          <a:bodyPr spcFirstLastPara="1" lIns="91425" tIns="45700" rIns="91425" bIns="45700" anchor="b" anchorCtr="0">
            <a:normAutofit/>
          </a:bodyPr>
          <a:lstStyle/>
          <a:p>
            <a:pPr algn="r">
              <a:lnSpc>
                <a:spcPct val="90000"/>
              </a:lnSpc>
              <a:buSzPts val="3959"/>
            </a:pPr>
            <a:r>
              <a:rPr lang="en-US" sz="4000" b="1">
                <a:solidFill>
                  <a:srgbClr val="FFFFFF"/>
                </a:solidFill>
              </a:rPr>
              <a:t>Enhanced Pest Control Systems for Mid-South Soybean Production</a:t>
            </a:r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5AE70B3-7EEE-44A6-9232-83B7A775EF84}"/>
              </a:ext>
            </a:extLst>
          </p:cNvPr>
          <p:cNvSpPr txBox="1">
            <a:spLocks/>
          </p:cNvSpPr>
          <p:nvPr/>
        </p:nvSpPr>
        <p:spPr>
          <a:xfrm>
            <a:off x="4209143" y="10138"/>
            <a:ext cx="7765143" cy="684785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b" anchorCtr="0">
            <a:normAutofit fontScale="9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en-US" sz="3100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CLB: </a:t>
            </a:r>
          </a:p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2020- 5</a:t>
            </a:r>
            <a:r>
              <a:rPr lang="en-US" sz="3100" kern="1200" baseline="30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season AR 3, AL1, LA4, MO1, MS2, 	TX1</a:t>
            </a:r>
          </a:p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	-only able to do the Public Variety trial</a:t>
            </a:r>
          </a:p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en-US" sz="3100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50 PIs with improved resistance out of 580</a:t>
            </a:r>
            <a:r>
              <a:rPr lang="en-US" sz="31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increased PIs last year so they could trial this year – able to screen for resistance to </a:t>
            </a:r>
            <a:r>
              <a:rPr lang="en-US" sz="31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Qol</a:t>
            </a:r>
            <a:r>
              <a:rPr lang="en-US" sz="31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fungicides.</a:t>
            </a:r>
          </a:p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	-susceptible PIs were being increased at 	MU</a:t>
            </a:r>
          </a:p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en-US" sz="31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-publicly available genetics</a:t>
            </a:r>
            <a:endParaRPr lang="en-US" sz="16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-Improved rating scale</a:t>
            </a: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	100s of strains of CLB; this is making the </a:t>
            </a:r>
            <a:r>
              <a:rPr lang="en-US" sz="3200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QTL search </a:t>
            </a:r>
            <a:r>
              <a:rPr lang="en-US" sz="3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harder (QTL 2022) 50KSNP</a:t>
            </a:r>
          </a:p>
          <a:p>
            <a:pPr algn="l">
              <a:lnSpc>
                <a:spcPct val="90000"/>
              </a:lnSpc>
              <a:spcBef>
                <a:spcPct val="0"/>
              </a:spcBef>
            </a:pP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</a:t>
            </a:r>
            <a:r>
              <a:rPr lang="en-US" sz="31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</a:t>
            </a:r>
            <a:r>
              <a:rPr lang="en-US" sz="3100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19</a:t>
            </a:r>
            <a:r>
              <a:rPr lang="en-US" sz="31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successful crosses in 2019 with the following -</a:t>
            </a:r>
            <a:r>
              <a:rPr lang="en-US" sz="3100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CLB </a:t>
            </a:r>
            <a:r>
              <a:rPr lang="en-US" sz="31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resistant lines: S14-9017R, S15-3772RY, S11-20242. S11-16653, S13-10592C, and S14-15138R</a:t>
            </a:r>
            <a:br>
              <a:rPr lang="en-US" sz="31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99801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3" name="Rectangle 92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4C6B5652-C661-4C58-B937-F0F490F7F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0B936867-6407-43FB-9DE6-1B0879D0C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ACD0B258-678B-4A8C-894F-848AF24A1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C8D58395-74AF-401A-AF2F-76B6FCF71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2F003F3F-F118-41D2-AA3F-74DB0D197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Google Shape;151;p23"/>
          <p:cNvSpPr txBox="1">
            <a:spLocks noGrp="1"/>
          </p:cNvSpPr>
          <p:nvPr>
            <p:ph type="title"/>
          </p:nvPr>
        </p:nvSpPr>
        <p:spPr>
          <a:xfrm>
            <a:off x="806825" y="457201"/>
            <a:ext cx="2844800" cy="3588870"/>
          </a:xfrm>
          <a:prstGeom prst="rect">
            <a:avLst/>
          </a:prstGeom>
        </p:spPr>
        <p:txBody>
          <a:bodyPr spcFirstLastPara="1" lIns="91425" tIns="45700" rIns="91425" bIns="45700" anchor="b" anchorCtr="0">
            <a:normAutofit/>
          </a:bodyPr>
          <a:lstStyle/>
          <a:p>
            <a:pPr algn="r">
              <a:lnSpc>
                <a:spcPct val="90000"/>
              </a:lnSpc>
              <a:buSzPts val="3959"/>
            </a:pPr>
            <a:r>
              <a:rPr lang="en-US" sz="4000" b="1">
                <a:solidFill>
                  <a:srgbClr val="FFFFFF"/>
                </a:solidFill>
              </a:rPr>
              <a:t>Enhanced Pest Control Systems for Mid-South Soybean Production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2ADB9B-A96B-4E70-8D8C-9946DC5E8543}"/>
              </a:ext>
            </a:extLst>
          </p:cNvPr>
          <p:cNvSpPr txBox="1"/>
          <p:nvPr/>
        </p:nvSpPr>
        <p:spPr>
          <a:xfrm>
            <a:off x="4243755" y="234462"/>
            <a:ext cx="7479322" cy="6456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STINKBUG: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5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populations of stink bug resistance –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150 plants – 2020 enough seed to test 6 lines </a:t>
            </a:r>
          </a:p>
          <a:p>
            <a:r>
              <a:rPr lang="en-US" dirty="0"/>
              <a:t>S13-3851C x TX12-1033</a:t>
            </a:r>
          </a:p>
          <a:p>
            <a:r>
              <a:rPr lang="en-US" dirty="0"/>
              <a:t>S15-16886C x TX12-1061</a:t>
            </a:r>
          </a:p>
          <a:p>
            <a:r>
              <a:rPr lang="en-US" dirty="0"/>
              <a:t>S14-9051R x TX12-1039</a:t>
            </a:r>
          </a:p>
          <a:p>
            <a:r>
              <a:rPr lang="en-US" dirty="0"/>
              <a:t>TX12-1034 x S11-20337GT</a:t>
            </a:r>
          </a:p>
          <a:p>
            <a:r>
              <a:rPr lang="en-US" dirty="0"/>
              <a:t>S15-5904RY x TX12-1035 </a:t>
            </a:r>
          </a:p>
          <a:p>
            <a:endParaRPr lang="en-US" dirty="0"/>
          </a:p>
          <a:p>
            <a:r>
              <a:rPr lang="en-US" sz="2800" dirty="0"/>
              <a:t>Stinkbug x CLB genetics crosses:</a:t>
            </a:r>
          </a:p>
          <a:p>
            <a:endParaRPr lang="en-US" dirty="0"/>
          </a:p>
          <a:p>
            <a:r>
              <a:rPr lang="en-US" dirty="0"/>
              <a:t>Stink Bug Resistant parents:</a:t>
            </a:r>
          </a:p>
          <a:p>
            <a:r>
              <a:rPr lang="en-US" dirty="0"/>
              <a:t>S11-20242, S11-16653, and S13-10592</a:t>
            </a:r>
          </a:p>
          <a:p>
            <a:r>
              <a:rPr lang="en-US" dirty="0"/>
              <a:t>CLB Resistant parents:</a:t>
            </a:r>
          </a:p>
          <a:p>
            <a:r>
              <a:rPr lang="en-US" dirty="0"/>
              <a:t>S14-9017R, S15-3772RY, S11-20242. S11-16653, S13-10592C, and S14-15138R</a:t>
            </a:r>
          </a:p>
          <a:p>
            <a:r>
              <a:rPr lang="en-US" dirty="0"/>
              <a:t>-82 lines tested in 5 MO locations, 3 reps each</a:t>
            </a:r>
          </a:p>
          <a:p>
            <a:r>
              <a:rPr lang="en-US" dirty="0"/>
              <a:t>-606 in prelim test with these genetics</a:t>
            </a:r>
          </a:p>
          <a:p>
            <a:r>
              <a:rPr lang="en-US" dirty="0"/>
              <a:t>-56 populations, 5000 progeny rows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387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8" name="Rectangle 12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7" name="Rectangle 256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Rectangle 260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5" name="Freeform: Shape 264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7" name="Rectangle 266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Google Shape;250;p34"/>
          <p:cNvSpPr txBox="1"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  <a:prstGeom prst="rect">
            <a:avLst/>
          </a:prstGeom>
        </p:spPr>
        <p:txBody>
          <a:bodyPr spcFirstLastPara="1" lIns="91425" tIns="45700" rIns="91425" bIns="45700" anchor="b" anchorCtr="0">
            <a:normAutofit/>
          </a:bodyPr>
          <a:lstStyle/>
          <a:p>
            <a:pPr algn="r">
              <a:buSzPts val="3959"/>
            </a:pPr>
            <a:r>
              <a:rPr lang="en-US" sz="3600" b="1" dirty="0">
                <a:solidFill>
                  <a:srgbClr val="FFFFFF"/>
                </a:solidFill>
              </a:rPr>
              <a:t>Pest Control Study:</a:t>
            </a:r>
            <a:br>
              <a:rPr lang="en-US" sz="3600" b="1" dirty="0">
                <a:solidFill>
                  <a:srgbClr val="FFFFFF"/>
                </a:solidFill>
              </a:rPr>
            </a:br>
            <a:r>
              <a:rPr lang="en-US" sz="3600" b="1" dirty="0">
                <a:solidFill>
                  <a:srgbClr val="FFFFFF"/>
                </a:solidFill>
              </a:rPr>
              <a:t>Expected Outputs/</a:t>
            </a:r>
            <a:br>
              <a:rPr lang="en-US" sz="3600" b="1" dirty="0">
                <a:solidFill>
                  <a:srgbClr val="FFFFFF"/>
                </a:solidFill>
              </a:rPr>
            </a:br>
            <a:r>
              <a:rPr lang="en-US" sz="3600" b="1" dirty="0">
                <a:solidFill>
                  <a:srgbClr val="FFFFFF"/>
                </a:solidFill>
              </a:rPr>
              <a:t>Deliverables</a:t>
            </a:r>
          </a:p>
        </p:txBody>
      </p:sp>
      <p:sp>
        <p:nvSpPr>
          <p:cNvPr id="251" name="Google Shape;251;p34"/>
          <p:cNvSpPr txBox="1">
            <a:spLocks noGrp="1"/>
          </p:cNvSpPr>
          <p:nvPr>
            <p:ph type="body" idx="1"/>
          </p:nvPr>
        </p:nvSpPr>
        <p:spPr>
          <a:xfrm>
            <a:off x="4367695" y="818521"/>
            <a:ext cx="6886510" cy="6737237"/>
          </a:xfrm>
          <a:prstGeom prst="rect">
            <a:avLst/>
          </a:prstGeom>
        </p:spPr>
        <p:txBody>
          <a:bodyPr spcFirstLastPara="1" lIns="91425" tIns="45700" rIns="91425" bIns="45700" anchor="ctr" anchorCtr="0">
            <a:normAutofit/>
          </a:bodyPr>
          <a:lstStyle/>
          <a:p>
            <a:pPr marL="342900">
              <a:spcBef>
                <a:spcPts val="0"/>
              </a:spcBef>
              <a:buSzPts val="2960"/>
              <a:buFont typeface="Noto Sans Symbols"/>
              <a:buChar char="✔"/>
            </a:pPr>
            <a:r>
              <a:rPr lang="en-US" sz="2800" dirty="0"/>
              <a:t>Commercial variety resistance information </a:t>
            </a:r>
          </a:p>
          <a:p>
            <a:pPr marL="342900">
              <a:spcBef>
                <a:spcPts val="592"/>
              </a:spcBef>
              <a:buSzPts val="2960"/>
              <a:buFont typeface="Noto Sans Symbols"/>
              <a:buChar char="✔"/>
            </a:pPr>
            <a:r>
              <a:rPr lang="en-US" sz="2800" dirty="0"/>
              <a:t>Disease resistance data for PIs and selections</a:t>
            </a:r>
          </a:p>
          <a:p>
            <a:pPr marL="342900">
              <a:spcBef>
                <a:spcPts val="592"/>
              </a:spcBef>
              <a:buSzPts val="2960"/>
              <a:buFont typeface="Noto Sans Symbols"/>
              <a:buChar char="✔"/>
            </a:pPr>
            <a:r>
              <a:rPr lang="en-US" sz="2800" dirty="0"/>
              <a:t>ID CLB resistance (use as sources for future)</a:t>
            </a:r>
          </a:p>
          <a:p>
            <a:pPr marL="342900">
              <a:spcBef>
                <a:spcPts val="592"/>
              </a:spcBef>
              <a:buSzPts val="2960"/>
            </a:pPr>
            <a:r>
              <a:rPr lang="en-US" sz="2800" dirty="0"/>
              <a:t>ID QTL/markers for CLB (Shrestha, </a:t>
            </a:r>
            <a:r>
              <a:rPr lang="en-US" sz="2800" dirty="0" err="1"/>
              <a:t>Koebernick</a:t>
            </a:r>
            <a:r>
              <a:rPr lang="en-US" sz="2800" dirty="0"/>
              <a:t>, Richards)</a:t>
            </a:r>
          </a:p>
          <a:p>
            <a:pPr marL="342900">
              <a:spcBef>
                <a:spcPts val="592"/>
              </a:spcBef>
              <a:buSzPts val="2960"/>
            </a:pPr>
            <a:r>
              <a:rPr lang="en-US" sz="2800" dirty="0"/>
              <a:t>Confirm QTL/markers for CLB and regional evaluation of breeding lines for resistance</a:t>
            </a:r>
          </a:p>
          <a:p>
            <a:pPr marL="342900">
              <a:spcBef>
                <a:spcPts val="592"/>
              </a:spcBef>
              <a:buSzPts val="2960"/>
              <a:buFont typeface="Noto Sans Symbols"/>
              <a:buChar char="✔"/>
            </a:pPr>
            <a:r>
              <a:rPr lang="en-US" sz="2800" dirty="0"/>
              <a:t>ID stinkbug resistance (tolerance)</a:t>
            </a:r>
          </a:p>
          <a:p>
            <a:pPr marL="342900">
              <a:spcBef>
                <a:spcPts val="592"/>
              </a:spcBef>
              <a:buSzPts val="2960"/>
              <a:buFont typeface="Noto Sans Symbols"/>
              <a:buChar char="✔"/>
            </a:pPr>
            <a:r>
              <a:rPr lang="en-US" sz="2800" dirty="0"/>
              <a:t>Cross stinkbug resistant lines with current cultivars</a:t>
            </a:r>
          </a:p>
          <a:p>
            <a:pPr marL="342900">
              <a:spcBef>
                <a:spcPts val="592"/>
              </a:spcBef>
              <a:buSzPts val="2960"/>
            </a:pPr>
            <a:r>
              <a:rPr lang="en-US" sz="2800" dirty="0"/>
              <a:t>Use MAS to pyramid genes into adapted cultivars</a:t>
            </a:r>
          </a:p>
          <a:p>
            <a:pPr marL="0" indent="0">
              <a:spcBef>
                <a:spcPts val="592"/>
              </a:spcBef>
              <a:buSzPts val="2960"/>
              <a:buNone/>
            </a:pPr>
            <a:endParaRPr lang="en-US" sz="2000" dirty="0"/>
          </a:p>
          <a:p>
            <a:pPr marL="0" indent="0">
              <a:spcBef>
                <a:spcPts val="592"/>
              </a:spcBef>
              <a:buSzPts val="2960"/>
              <a:buNone/>
            </a:pPr>
            <a:endParaRPr lang="en-US" sz="2000" dirty="0"/>
          </a:p>
          <a:p>
            <a:pPr marL="342900" indent="-154940">
              <a:spcBef>
                <a:spcPts val="592"/>
              </a:spcBef>
              <a:buSzPts val="2960"/>
              <a:buNone/>
            </a:pPr>
            <a:endParaRPr lang="en-US" sz="2000" dirty="0"/>
          </a:p>
          <a:p>
            <a:pPr marL="342900" indent="-154940">
              <a:spcBef>
                <a:spcPts val="592"/>
              </a:spcBef>
              <a:buSzPts val="2960"/>
              <a:buNone/>
            </a:pPr>
            <a:endParaRPr lang="en-US" sz="2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Google Shape;256;p35"/>
          <p:cNvSpPr txBox="1"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  <a:prstGeom prst="rect">
            <a:avLst/>
          </a:prstGeom>
        </p:spPr>
        <p:txBody>
          <a:bodyPr spcFirstLastPara="1" lIns="91425" tIns="45700" rIns="91425" bIns="45700" anchor="b" anchorCtr="0">
            <a:normAutofit/>
          </a:bodyPr>
          <a:lstStyle/>
          <a:p>
            <a:pPr algn="r">
              <a:buSzPts val="3200"/>
            </a:pPr>
            <a:r>
              <a:rPr lang="en-US" sz="3100" b="1">
                <a:solidFill>
                  <a:srgbClr val="FFFFFF"/>
                </a:solidFill>
              </a:rPr>
              <a:t>Bonus Accomplishments (Pathology Angle…)</a:t>
            </a:r>
          </a:p>
        </p:txBody>
      </p:sp>
      <p:sp>
        <p:nvSpPr>
          <p:cNvPr id="257" name="Google Shape;257;p35"/>
          <p:cNvSpPr txBox="1">
            <a:spLocks noGrp="1"/>
          </p:cNvSpPr>
          <p:nvPr>
            <p:ph type="body" idx="1"/>
          </p:nvPr>
        </p:nvSpPr>
        <p:spPr>
          <a:xfrm>
            <a:off x="4504549" y="1201328"/>
            <a:ext cx="6886510" cy="5546047"/>
          </a:xfrm>
          <a:prstGeom prst="rect">
            <a:avLst/>
          </a:prstGeom>
        </p:spPr>
        <p:txBody>
          <a:bodyPr spcFirstLastPara="1" lIns="91425" tIns="45700" rIns="91425" bIns="45700" anchor="ctr" anchorCtr="0">
            <a:normAutofit/>
          </a:bodyPr>
          <a:lstStyle/>
          <a:p>
            <a:pPr marL="342900">
              <a:spcBef>
                <a:spcPts val="0"/>
              </a:spcBef>
              <a:buSzPts val="3200"/>
            </a:pPr>
            <a:r>
              <a:rPr lang="en-US" dirty="0">
                <a:highlight>
                  <a:srgbClr val="FFFF00"/>
                </a:highlight>
              </a:rPr>
              <a:t>ID fungicide resistance</a:t>
            </a:r>
          </a:p>
          <a:p>
            <a:pPr marL="342900">
              <a:spcBef>
                <a:spcPts val="640"/>
              </a:spcBef>
              <a:buSzPts val="3200"/>
            </a:pPr>
            <a:r>
              <a:rPr lang="en-US" dirty="0">
                <a:highlight>
                  <a:srgbClr val="FFFF00"/>
                </a:highlight>
              </a:rPr>
              <a:t>Determine Cercospora species at each location</a:t>
            </a:r>
          </a:p>
          <a:p>
            <a:pPr marL="342900">
              <a:spcBef>
                <a:spcPts val="640"/>
              </a:spcBef>
              <a:buSzPts val="3200"/>
            </a:pPr>
            <a:r>
              <a:rPr lang="en-US" dirty="0">
                <a:highlight>
                  <a:srgbClr val="FFFF00"/>
                </a:highlight>
              </a:rPr>
              <a:t>Determine ratio of pathogens at a given location</a:t>
            </a:r>
          </a:p>
          <a:p>
            <a:pPr marL="342900">
              <a:spcBef>
                <a:spcPts val="640"/>
              </a:spcBef>
              <a:buSzPts val="3200"/>
            </a:pPr>
            <a:r>
              <a:rPr lang="en-US" dirty="0"/>
              <a:t>ID correlations between pathogen ratio and disease severity</a:t>
            </a:r>
          </a:p>
          <a:p>
            <a:pPr marL="342900">
              <a:spcBef>
                <a:spcPts val="640"/>
              </a:spcBef>
              <a:buSzPts val="3200"/>
            </a:pPr>
            <a:r>
              <a:rPr lang="en-US" dirty="0"/>
              <a:t>Confirm cercosporin screening assay</a:t>
            </a:r>
          </a:p>
          <a:p>
            <a:pPr marL="342900">
              <a:spcBef>
                <a:spcPts val="640"/>
              </a:spcBef>
              <a:buSzPts val="3200"/>
            </a:pPr>
            <a:r>
              <a:rPr lang="en-US" dirty="0"/>
              <a:t>Further define host/pathogen relationship</a:t>
            </a:r>
          </a:p>
          <a:p>
            <a:pPr marL="0" indent="0">
              <a:spcBef>
                <a:spcPts val="640"/>
              </a:spcBef>
              <a:buSzPts val="3200"/>
              <a:buNone/>
            </a:pPr>
            <a:endParaRPr lang="en-US" sz="2000" dirty="0"/>
          </a:p>
          <a:p>
            <a:pPr marL="0" indent="0">
              <a:spcBef>
                <a:spcPts val="640"/>
              </a:spcBef>
              <a:buSzPts val="3200"/>
              <a:buNone/>
            </a:pPr>
            <a:endParaRPr lang="en-US" sz="2000" dirty="0"/>
          </a:p>
          <a:p>
            <a:pPr marL="342900" indent="-139700">
              <a:spcBef>
                <a:spcPts val="640"/>
              </a:spcBef>
              <a:buSzPts val="3200"/>
              <a:buNone/>
            </a:pPr>
            <a:endParaRPr lang="en-US" sz="2000" dirty="0"/>
          </a:p>
          <a:p>
            <a:pPr marL="342900" indent="-139700">
              <a:spcBef>
                <a:spcPts val="640"/>
              </a:spcBef>
              <a:buSzPts val="3200"/>
              <a:buNone/>
            </a:pPr>
            <a:endParaRPr lang="en-US" sz="2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5097</TotalTime>
  <Words>1705</Words>
  <Application>Microsoft Office PowerPoint</Application>
  <PresentationFormat>Widescreen</PresentationFormat>
  <Paragraphs>231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Meiryo UI</vt:lpstr>
      <vt:lpstr>Microsoft JhengHei Light</vt:lpstr>
      <vt:lpstr>Microsoft YaHei UI Light</vt:lpstr>
      <vt:lpstr>Arial</vt:lpstr>
      <vt:lpstr>Calibri</vt:lpstr>
      <vt:lpstr>Calibri Light</vt:lpstr>
      <vt:lpstr>Noto Sans Symbols</vt:lpstr>
      <vt:lpstr>Wingdings</vt:lpstr>
      <vt:lpstr>Office Theme</vt:lpstr>
      <vt:lpstr>1_Office Theme</vt:lpstr>
      <vt:lpstr>PowerPoint Presentation</vt:lpstr>
      <vt:lpstr>PowerPoint Presentation</vt:lpstr>
      <vt:lpstr>Dicamba</vt:lpstr>
      <vt:lpstr>Dicamba</vt:lpstr>
      <vt:lpstr>Enhanced Pest Control Systems for Mid-South Soybean Production (2016)</vt:lpstr>
      <vt:lpstr>Enhanced Pest Control Systems for Mid-South Soybean Production</vt:lpstr>
      <vt:lpstr>Enhanced Pest Control Systems for Mid-South Soybean Production</vt:lpstr>
      <vt:lpstr>Pest Control Study: Expected Outputs/ Deliverables</vt:lpstr>
      <vt:lpstr>Bonus Accomplishments (Pathology Angle…)</vt:lpstr>
      <vt:lpstr>PowerPoint Presentation</vt:lpstr>
      <vt:lpstr>Evaluation of a novel drought-tolerant inoculant on soybean yield in the Mid-South </vt:lpstr>
      <vt:lpstr>Yield Gap Survey - Jeremy Ross - University of Arkansas (2018)</vt:lpstr>
      <vt:lpstr>Evaluation of Residual Weed Control with Common Soil Applied Herbicides (2021) -Jason Bond  </vt:lpstr>
      <vt:lpstr>Soybean yield components and seed nutrient concentration responses among nodes to phosphorus fertility -2021</vt:lpstr>
      <vt:lpstr>Novel New Functional Edible Protein Films using 3D Printing Technology -2021</vt:lpstr>
      <vt:lpstr>Effects of the Introduction of Feed Grains into Mid-South Soybean Production Systems- Gurpreet Kaur – MS State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Effects of the Introduction of Feed Grains into Mid-South Soybean Production Systems</dc:title>
  <dc:creator>GKDS</dc:creator>
  <cp:lastModifiedBy>j b</cp:lastModifiedBy>
  <cp:revision>79</cp:revision>
  <dcterms:created xsi:type="dcterms:W3CDTF">2021-02-25T17:17:13Z</dcterms:created>
  <dcterms:modified xsi:type="dcterms:W3CDTF">2021-03-08T17:38:15Z</dcterms:modified>
</cp:coreProperties>
</file>