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58" r:id="rId3"/>
    <p:sldId id="261" r:id="rId4"/>
    <p:sldId id="262" r:id="rId5"/>
    <p:sldId id="264" r:id="rId6"/>
    <p:sldId id="268" r:id="rId7"/>
    <p:sldId id="263" r:id="rId8"/>
    <p:sldId id="267" r:id="rId9"/>
    <p:sldId id="265" r:id="rId10"/>
    <p:sldId id="269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ward\Desktop\Post-doc\variety%20trial%20oct%20201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ward\Desktop\Post-doc\Fertilization%20Experiments\Fertilization_Experiment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ward\Desktop\Post-doc\Fertilization%20Experiments\Fertilization_Experiments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2018'!$AQ$4</c:f>
              <c:numCache>
                <c:formatCode>General</c:formatCode>
                <c:ptCount val="1"/>
                <c:pt idx="0">
                  <c:v>1.052076609939858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17D-8738-FF29BF3A8D72}"/>
            </c:ext>
          </c:extLst>
        </c:ser>
        <c:ser>
          <c:idx val="0"/>
          <c:order val="1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2018'!$AQ$5</c:f>
              <c:numCache>
                <c:formatCode>General</c:formatCode>
                <c:ptCount val="1"/>
                <c:pt idx="0">
                  <c:v>8.0690131641004292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17D-8738-FF29BF3A8D72}"/>
            </c:ext>
          </c:extLst>
        </c:ser>
        <c:ser>
          <c:idx val="2"/>
          <c:order val="2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2018'!$AQ$6</c:f>
              <c:numCache>
                <c:formatCode>General</c:formatCode>
                <c:ptCount val="1"/>
                <c:pt idx="0">
                  <c:v>13.087076307250328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17D-8738-FF29BF3A8D72}"/>
            </c:ext>
          </c:extLst>
        </c:ser>
        <c:ser>
          <c:idx val="3"/>
          <c:order val="3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2018'!$AQ$7</c:f>
              <c:numCache>
                <c:formatCode>General</c:formatCode>
                <c:ptCount val="1"/>
                <c:pt idx="0">
                  <c:v>19.307584277905249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C0-417D-8738-FF29BF3A8D72}"/>
            </c:ext>
          </c:extLst>
        </c:ser>
        <c:ser>
          <c:idx val="4"/>
          <c:order val="4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2018'!$AQ$8</c:f>
              <c:numCache>
                <c:formatCode>General</c:formatCode>
                <c:ptCount val="1"/>
                <c:pt idx="0">
                  <c:v>20.291082025356239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C0-417D-8738-FF29BF3A8D72}"/>
            </c:ext>
          </c:extLst>
        </c:ser>
        <c:ser>
          <c:idx val="5"/>
          <c:order val="5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2018'!$AQ$9</c:f>
              <c:numCache>
                <c:formatCode>General</c:formatCode>
                <c:ptCount val="1"/>
                <c:pt idx="0">
                  <c:v>20.461947490860734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C0-417D-8738-FF29BF3A8D72}"/>
            </c:ext>
          </c:extLst>
        </c:ser>
        <c:ser>
          <c:idx val="6"/>
          <c:order val="6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2018'!$AQ$10</c:f>
              <c:numCache>
                <c:formatCode>General</c:formatCode>
                <c:ptCount val="1"/>
                <c:pt idx="0">
                  <c:v>29.251008823900055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C0-417D-8738-FF29BF3A8D72}"/>
            </c:ext>
          </c:extLst>
        </c:ser>
        <c:ser>
          <c:idx val="7"/>
          <c:order val="7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2018'!$AQ$11</c:f>
              <c:numCache>
                <c:formatCode>General</c:formatCode>
                <c:ptCount val="1"/>
                <c:pt idx="0">
                  <c:v>30.59811319977273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C0-417D-8738-FF29BF3A8D72}"/>
            </c:ext>
          </c:extLst>
        </c:ser>
        <c:ser>
          <c:idx val="8"/>
          <c:order val="8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2018'!$AQ$12</c:f>
              <c:numCache>
                <c:formatCode>General</c:formatCode>
                <c:ptCount val="1"/>
                <c:pt idx="0">
                  <c:v>31.052537893258691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C0-417D-8738-FF29BF3A8D72}"/>
            </c:ext>
          </c:extLst>
        </c:ser>
        <c:ser>
          <c:idx val="9"/>
          <c:order val="9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2018'!$AQ$13</c:f>
              <c:numCache>
                <c:formatCode>General</c:formatCode>
                <c:ptCount val="1"/>
                <c:pt idx="0">
                  <c:v>36.395077945106848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C0-417D-8738-FF29BF3A8D72}"/>
            </c:ext>
          </c:extLst>
        </c:ser>
        <c:ser>
          <c:idx val="10"/>
          <c:order val="10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2018'!$AQ$14</c:f>
              <c:numCache>
                <c:formatCode>General</c:formatCode>
                <c:ptCount val="1"/>
                <c:pt idx="0">
                  <c:v>37.483252708148733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C0-417D-8738-FF29BF3A8D72}"/>
            </c:ext>
          </c:extLst>
        </c:ser>
        <c:ser>
          <c:idx val="11"/>
          <c:order val="11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2018'!$AQ$15</c:f>
              <c:numCache>
                <c:formatCode>General</c:formatCode>
                <c:ptCount val="1"/>
                <c:pt idx="0">
                  <c:v>37.953925102070471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1C0-417D-8738-FF29BF3A8D72}"/>
            </c:ext>
          </c:extLst>
        </c:ser>
        <c:ser>
          <c:idx val="12"/>
          <c:order val="12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2018'!$AQ$16</c:f>
              <c:numCache>
                <c:formatCode>General</c:formatCode>
                <c:ptCount val="1"/>
                <c:pt idx="0">
                  <c:v>38.265301008823833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C0-417D-8738-FF29BF3A8D72}"/>
            </c:ext>
          </c:extLst>
        </c:ser>
        <c:ser>
          <c:idx val="13"/>
          <c:order val="13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2018'!$AQ$17</c:f>
              <c:numCache>
                <c:formatCode>General</c:formatCode>
                <c:ptCount val="1"/>
                <c:pt idx="0">
                  <c:v>41.332648203253378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C0-417D-8738-FF29BF3A8D72}"/>
            </c:ext>
          </c:extLst>
        </c:ser>
        <c:ser>
          <c:idx val="14"/>
          <c:order val="14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2018'!$AQ$18</c:f>
              <c:numCache>
                <c:formatCode>General</c:formatCode>
                <c:ptCount val="1"/>
                <c:pt idx="0">
                  <c:v>41.387356257104273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C0-417D-8738-FF29BF3A8D72}"/>
            </c:ext>
          </c:extLst>
        </c:ser>
        <c:ser>
          <c:idx val="15"/>
          <c:order val="15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2018'!$AQ$19</c:f>
              <c:numCache>
                <c:formatCode>General</c:formatCode>
                <c:ptCount val="1"/>
                <c:pt idx="0">
                  <c:v>41.454435204435207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1C0-417D-8738-FF29BF3A8D72}"/>
            </c:ext>
          </c:extLst>
        </c:ser>
        <c:ser>
          <c:idx val="16"/>
          <c:order val="16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2018'!$AQ$20</c:f>
              <c:numCache>
                <c:formatCode>General</c:formatCode>
                <c:ptCount val="1"/>
                <c:pt idx="0">
                  <c:v>44.504732517421914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1C0-417D-8738-FF29BF3A8D72}"/>
            </c:ext>
          </c:extLst>
        </c:ser>
        <c:ser>
          <c:idx val="17"/>
          <c:order val="17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2018'!$AQ$21</c:f>
              <c:numCache>
                <c:formatCode>General</c:formatCode>
                <c:ptCount val="1"/>
                <c:pt idx="0">
                  <c:v>49.990647750458479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1C0-417D-8738-FF29BF3A8D72}"/>
            </c:ext>
          </c:extLst>
        </c:ser>
        <c:ser>
          <c:idx val="18"/>
          <c:order val="18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2018'!$AQ$22</c:f>
              <c:numCache>
                <c:formatCode>General</c:formatCode>
                <c:ptCount val="1"/>
                <c:pt idx="0">
                  <c:v>52.210820362884625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1C0-417D-8738-FF29BF3A8D72}"/>
            </c:ext>
          </c:extLst>
        </c:ser>
        <c:ser>
          <c:idx val="19"/>
          <c:order val="19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2018'!$AQ$23</c:f>
              <c:numCache>
                <c:formatCode>General</c:formatCode>
                <c:ptCount val="1"/>
                <c:pt idx="0">
                  <c:v>57.656874477054231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1C0-417D-8738-FF29BF3A8D72}"/>
            </c:ext>
          </c:extLst>
        </c:ser>
        <c:ser>
          <c:idx val="20"/>
          <c:order val="20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2018'!$AQ$24</c:f>
              <c:numCache>
                <c:formatCode>General</c:formatCode>
                <c:ptCount val="1"/>
                <c:pt idx="0">
                  <c:v>61.120874359036101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1C0-417D-8738-FF29BF3A8D72}"/>
            </c:ext>
          </c:extLst>
        </c:ser>
        <c:ser>
          <c:idx val="21"/>
          <c:order val="21"/>
          <c:invertIfNegative val="0"/>
          <c:cat>
            <c:numRef>
              <c:f>'Aug 2018'!$AQ$3</c:f>
              <c:numCache>
                <c:formatCode>General</c:formatCode>
                <c:ptCount val="1"/>
              </c:numCache>
            </c:numRef>
          </c:cat>
          <c:val>
            <c:numRef>
              <c:f>'Aug 2018'!$AQ$25</c:f>
              <c:numCache>
                <c:formatCode>General</c:formatCode>
                <c:ptCount val="1"/>
                <c:pt idx="0">
                  <c:v>66.261496649957351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1C0-417D-8738-FF29BF3A8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02976"/>
        <c:axId val="84481536"/>
      </c:barChart>
      <c:catAx>
        <c:axId val="8190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Variety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481536"/>
        <c:crosses val="autoZero"/>
        <c:auto val="1"/>
        <c:lblAlgn val="ctr"/>
        <c:lblOffset val="100"/>
        <c:noMultiLvlLbl val="0"/>
      </c:catAx>
      <c:valAx>
        <c:axId val="84481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Chl A Loss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1902976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'2x soil spectro'!$AD$40</c:f>
              <c:strCache>
                <c:ptCount val="1"/>
                <c:pt idx="0">
                  <c:v>DL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'2x soil spectro'!$AE$39:$AG$39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spectro'!$AE$40:$AG$40</c:f>
              <c:numCache>
                <c:formatCode>0.00</c:formatCode>
                <c:ptCount val="3"/>
                <c:pt idx="0">
                  <c:v>24.911494719093</c:v>
                </c:pt>
                <c:pt idx="1">
                  <c:v>18.790297544086133</c:v>
                </c:pt>
                <c:pt idx="2">
                  <c:v>23.312349945946146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8-4FE4-BB08-ED2E2393E080}"/>
            </c:ext>
          </c:extLst>
        </c:ser>
        <c:ser>
          <c:idx val="1"/>
          <c:order val="1"/>
          <c:tx>
            <c:strRef>
              <c:f>'2x soil spectro'!$AD$41</c:f>
              <c:strCache>
                <c:ptCount val="1"/>
                <c:pt idx="0">
                  <c:v>BH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'2x soil spectro'!$AE$39:$AG$39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spectro'!$AE$41:$AG$41</c:f>
              <c:numCache>
                <c:formatCode>0.00</c:formatCode>
                <c:ptCount val="3"/>
                <c:pt idx="0">
                  <c:v>18.10654704177886</c:v>
                </c:pt>
                <c:pt idx="1">
                  <c:v>18.961144815699157</c:v>
                </c:pt>
                <c:pt idx="2">
                  <c:v>3.1261747338307675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58-4FE4-BB08-ED2E2393E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14592"/>
        <c:axId val="87616128"/>
      </c:barChart>
      <c:catAx>
        <c:axId val="8761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7616128"/>
        <c:crosses val="autoZero"/>
        <c:auto val="1"/>
        <c:lblAlgn val="ctr"/>
        <c:lblOffset val="100"/>
        <c:noMultiLvlLbl val="0"/>
      </c:catAx>
      <c:valAx>
        <c:axId val="87616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% Leaf Damage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87614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Dean Lee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'2x soil spectro'!$X$4</c:f>
              <c:strCache>
                <c:ptCount val="1"/>
                <c:pt idx="0">
                  <c:v>CTR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'2x soil spectro'!$Y$3:$AA$3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spectro'!$Y$4:$AA$4</c:f>
              <c:numCache>
                <c:formatCode>0.00</c:formatCode>
                <c:ptCount val="3"/>
                <c:pt idx="0">
                  <c:v>24.911494719093</c:v>
                </c:pt>
                <c:pt idx="1">
                  <c:v>18.790297544086133</c:v>
                </c:pt>
                <c:pt idx="2">
                  <c:v>23.312349945946146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F-4004-9BB2-CA6E1180DEEC}"/>
            </c:ext>
          </c:extLst>
        </c:ser>
        <c:ser>
          <c:idx val="1"/>
          <c:order val="1"/>
          <c:tx>
            <c:strRef>
              <c:f>'2x soil spectro'!$X$5</c:f>
              <c:strCache>
                <c:ptCount val="1"/>
                <c:pt idx="0">
                  <c:v>Fe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'2x soil spectro'!$Y$3:$AA$3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spectro'!$Y$5:$AA$5</c:f>
              <c:numCache>
                <c:formatCode>0.00</c:formatCode>
                <c:ptCount val="3"/>
                <c:pt idx="0">
                  <c:v>22.78138614968962</c:v>
                </c:pt>
                <c:pt idx="1">
                  <c:v>11.198896620992782</c:v>
                </c:pt>
                <c:pt idx="2">
                  <c:v>3.4112119253792352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F-4004-9BB2-CA6E1180DEEC}"/>
            </c:ext>
          </c:extLst>
        </c:ser>
        <c:ser>
          <c:idx val="2"/>
          <c:order val="2"/>
          <c:tx>
            <c:strRef>
              <c:f>'2x soil spectro'!$X$6</c:f>
              <c:strCache>
                <c:ptCount val="1"/>
                <c:pt idx="0">
                  <c:v>Al-Fe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'2x soil spectro'!$Y$3:$AA$3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spectro'!$Y$6:$AA$6</c:f>
              <c:numCache>
                <c:formatCode>0.00</c:formatCode>
                <c:ptCount val="3"/>
                <c:pt idx="0">
                  <c:v>15.818761251378696</c:v>
                </c:pt>
                <c:pt idx="1">
                  <c:v>29.008446530591904</c:v>
                </c:pt>
                <c:pt idx="2">
                  <c:v>21.691550925109201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EF-4004-9BB2-CA6E1180DEEC}"/>
            </c:ext>
          </c:extLst>
        </c:ser>
        <c:ser>
          <c:idx val="3"/>
          <c:order val="3"/>
          <c:tx>
            <c:strRef>
              <c:f>'2x soil spectro'!$X$7</c:f>
              <c:strCache>
                <c:ptCount val="1"/>
                <c:pt idx="0">
                  <c:v>Al</c:v>
                </c:pt>
              </c:strCache>
            </c:strRef>
          </c:tx>
          <c:invertIfNegative val="0"/>
          <c:cat>
            <c:strRef>
              <c:f>'2x soil spectro'!$Y$3:$AA$3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spectro'!$Y$7:$AA$7</c:f>
              <c:numCache>
                <c:formatCode>0.00</c:formatCode>
                <c:ptCount val="3"/>
                <c:pt idx="0">
                  <c:v>29.702105229593595</c:v>
                </c:pt>
                <c:pt idx="1">
                  <c:v>23.118426886389596</c:v>
                </c:pt>
                <c:pt idx="2">
                  <c:v>41.551887884804025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EF-4004-9BB2-CA6E1180D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15456"/>
        <c:axId val="84533632"/>
      </c:barChart>
      <c:catAx>
        <c:axId val="8451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533632"/>
        <c:crosses val="autoZero"/>
        <c:auto val="1"/>
        <c:lblAlgn val="ctr"/>
        <c:lblOffset val="100"/>
        <c:noMultiLvlLbl val="0"/>
      </c:catAx>
      <c:valAx>
        <c:axId val="845336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4515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Ben Hur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'2x soil spectro'!$X$12</c:f>
              <c:strCache>
                <c:ptCount val="1"/>
                <c:pt idx="0">
                  <c:v>CTR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'2x soil spectro'!$Y$11:$AA$11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spectro'!$Y$12:$AA$12</c:f>
              <c:numCache>
                <c:formatCode>0.00</c:formatCode>
                <c:ptCount val="3"/>
                <c:pt idx="0">
                  <c:v>18.10654704177886</c:v>
                </c:pt>
                <c:pt idx="1">
                  <c:v>18.961144815699157</c:v>
                </c:pt>
                <c:pt idx="2">
                  <c:v>3.1261747338307675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C-47CB-BE8A-47E8CD4FE820}"/>
            </c:ext>
          </c:extLst>
        </c:ser>
        <c:ser>
          <c:idx val="1"/>
          <c:order val="1"/>
          <c:tx>
            <c:strRef>
              <c:f>'2x soil spectro'!$X$13</c:f>
              <c:strCache>
                <c:ptCount val="1"/>
                <c:pt idx="0">
                  <c:v>Fe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'2x soil spectro'!$Y$11:$AA$11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spectro'!$Y$13:$AA$13</c:f>
              <c:numCache>
                <c:formatCode>0.00</c:formatCode>
                <c:ptCount val="3"/>
                <c:pt idx="0">
                  <c:v>14.327964211540852</c:v>
                </c:pt>
                <c:pt idx="1">
                  <c:v>7.9847650885780688</c:v>
                </c:pt>
                <c:pt idx="2">
                  <c:v>2.2737532923503654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C-47CB-BE8A-47E8CD4FE820}"/>
            </c:ext>
          </c:extLst>
        </c:ser>
        <c:ser>
          <c:idx val="2"/>
          <c:order val="2"/>
          <c:tx>
            <c:strRef>
              <c:f>'2x soil spectro'!$X$14</c:f>
              <c:strCache>
                <c:ptCount val="1"/>
                <c:pt idx="0">
                  <c:v>Lime-Fe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'2x soil spectro'!$Y$11:$AA$11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spectro'!$Y$14:$AA$14</c:f>
              <c:numCache>
                <c:formatCode>0.00</c:formatCode>
                <c:ptCount val="3"/>
                <c:pt idx="0">
                  <c:v>21.705121677816727</c:v>
                </c:pt>
                <c:pt idx="1">
                  <c:v>38.251038103631132</c:v>
                </c:pt>
                <c:pt idx="2">
                  <c:v>11.416698842257473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C-47CB-BE8A-47E8CD4FE820}"/>
            </c:ext>
          </c:extLst>
        </c:ser>
        <c:ser>
          <c:idx val="3"/>
          <c:order val="3"/>
          <c:tx>
            <c:strRef>
              <c:f>'2x soil spectro'!$X$15</c:f>
              <c:strCache>
                <c:ptCount val="1"/>
                <c:pt idx="0">
                  <c:v>Lime</c:v>
                </c:pt>
              </c:strCache>
            </c:strRef>
          </c:tx>
          <c:invertIfNegative val="0"/>
          <c:cat>
            <c:strRef>
              <c:f>'2x soil spectro'!$Y$11:$AA$11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'2x soil spectro'!$Y$15:$AA$15</c:f>
              <c:numCache>
                <c:formatCode>0.00</c:formatCode>
                <c:ptCount val="3"/>
                <c:pt idx="0">
                  <c:v>11.61603474681338</c:v>
                </c:pt>
                <c:pt idx="1">
                  <c:v>30.922009302680554</c:v>
                </c:pt>
                <c:pt idx="2">
                  <c:v>22.772898323872692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C-47CB-BE8A-47E8CD4FE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33216"/>
        <c:axId val="84239104"/>
      </c:barChart>
      <c:catAx>
        <c:axId val="8423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239104"/>
        <c:crosses val="autoZero"/>
        <c:auto val="1"/>
        <c:lblAlgn val="ctr"/>
        <c:lblOffset val="100"/>
        <c:noMultiLvlLbl val="0"/>
      </c:catAx>
      <c:valAx>
        <c:axId val="842391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4233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0.28622</cdr:x>
      <cdr:y>0.18182</cdr:y>
    </cdr:from>
    <cdr:to>
      <cdr:x>0.28622</cdr:x>
      <cdr:y>0.38182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8DAB1A1C-545E-4B72-BF5C-24DC79C6EE0E}"/>
            </a:ext>
          </a:extLst>
        </cdr:cNvPr>
        <cdr:cNvCxnSpPr/>
      </cdr:nvCxnSpPr>
      <cdr:spPr>
        <a:xfrm xmlns:a="http://schemas.openxmlformats.org/drawingml/2006/main">
          <a:off x="2057400" y="762000"/>
          <a:ext cx="0" cy="8382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0.79505</cdr:x>
      <cdr:y>0.24406</cdr:y>
    </cdr:from>
    <cdr:to>
      <cdr:x>0.79505</cdr:x>
      <cdr:y>0.82588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3F05EF07-5BAB-4531-B771-F91F3A8578E7}"/>
            </a:ext>
          </a:extLst>
        </cdr:cNvPr>
        <cdr:cNvCxnSpPr/>
      </cdr:nvCxnSpPr>
      <cdr:spPr>
        <a:xfrm xmlns:a="http://schemas.openxmlformats.org/drawingml/2006/main">
          <a:off x="5715000" y="1022866"/>
          <a:ext cx="0" cy="24384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CB62-117A-4693-924C-11C5D915C6B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5DA73-8CB9-4EFC-B85F-6ABAA76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DA73-8CB9-4EFC-B85F-6ABAA7634B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3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50767CD-2538-41CB-8472-E1F1AE521259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0B4E452-6837-4A91-8CFA-B4C8C2430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0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1C42-9F28-4EBB-801C-C8EC92AA08AB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0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CB90-D424-48CA-9DFA-6F13B98F3CF7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B0F5-0BD9-41FB-AD83-B46D984120FF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0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998-611C-48EB-A14A-653A84D05909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9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C95-0FAC-4D23-B691-569AE69909E7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AAC911-DC2B-4B37-B0B4-35B8914F6949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BDE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6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4E35095-2A1B-42AB-A32C-3C4FE7A242D0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1390-A58C-49FE-BECF-727652D29702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8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6D03-B835-44DE-B3D2-BB1EF5F21796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6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C5BF-1647-4665-B830-6CE7BE22D47A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5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BEE7EB8-695F-4A78-8075-C90BF362A146}" type="datetime1">
              <a:rPr lang="en-US" smtClean="0">
                <a:solidFill>
                  <a:srgbClr val="BDE05A"/>
                </a:solidFill>
              </a:rPr>
              <a:pPr/>
              <a:t>9/26/2018</a:t>
            </a:fld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BDE05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0B4E452-6837-4A91-8CFA-B4C8C24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6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900" y="968375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Varietal Resistance to Cercospora Leaf Blight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4017818"/>
            <a:ext cx="64008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Brian Ward, PhD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0"/>
            <a:ext cx="5509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Department of Plant Pathology and Crop Physiology</a:t>
            </a:r>
          </a:p>
          <a:p>
            <a:r>
              <a:rPr lang="en-US" dirty="0"/>
              <a:t>Louisiana State University Agricultural Center</a:t>
            </a:r>
          </a:p>
        </p:txBody>
      </p:sp>
      <p:pic>
        <p:nvPicPr>
          <p:cNvPr id="7" name="Picture 6" descr="LSU Log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508772"/>
            <a:ext cx="2133600" cy="1111250"/>
          </a:xfrm>
          <a:prstGeom prst="rect">
            <a:avLst/>
          </a:prstGeom>
        </p:spPr>
      </p:pic>
      <p:pic>
        <p:nvPicPr>
          <p:cNvPr id="8" name="Picture 7" descr="LSUAC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562600"/>
            <a:ext cx="1866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60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Soil and Resistance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83" y="1295400"/>
            <a:ext cx="6349834" cy="26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38"/>
          <a:stretch/>
        </p:blipFill>
        <p:spPr bwMode="auto">
          <a:xfrm>
            <a:off x="1489464" y="3963908"/>
            <a:ext cx="6165072" cy="28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931" y="24384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137" y="5019893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</a:t>
            </a:r>
          </a:p>
        </p:txBody>
      </p:sp>
    </p:spTree>
    <p:extLst>
      <p:ext uri="{BB962C8B-B14F-4D97-AF65-F5344CB8AC3E}">
        <p14:creationId xmlns:p14="http://schemas.microsoft.com/office/powerpoint/2010/main" val="355910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 result for united soybean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41" y="3886200"/>
            <a:ext cx="1740024" cy="17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Dr. Trey Price</a:t>
            </a:r>
          </a:p>
          <a:p>
            <a:r>
              <a:rPr lang="en-US" sz="2400" dirty="0"/>
              <a:t>Dr. </a:t>
            </a:r>
            <a:r>
              <a:rPr lang="en-US" sz="2400" dirty="0" err="1"/>
              <a:t>Thanos</a:t>
            </a:r>
            <a:r>
              <a:rPr lang="en-US" sz="2400" dirty="0"/>
              <a:t> </a:t>
            </a:r>
            <a:r>
              <a:rPr lang="en-US" sz="2400" dirty="0" err="1"/>
              <a:t>Gentimis</a:t>
            </a:r>
            <a:endParaRPr lang="en-US" sz="2400" dirty="0"/>
          </a:p>
          <a:p>
            <a:r>
              <a:rPr lang="en-US" sz="2400" dirty="0"/>
              <a:t>Dr. Blair Buckley</a:t>
            </a:r>
          </a:p>
          <a:p>
            <a:r>
              <a:rPr lang="en-US" sz="2400" dirty="0"/>
              <a:t>Dr. Tom Allen</a:t>
            </a:r>
          </a:p>
          <a:p>
            <a:r>
              <a:rPr lang="en-US" sz="2400" dirty="0"/>
              <a:t>Dr. John </a:t>
            </a:r>
            <a:r>
              <a:rPr lang="en-US" sz="2400" dirty="0" err="1"/>
              <a:t>Rupe</a:t>
            </a:r>
            <a:endParaRPr lang="en-US" sz="2400" dirty="0"/>
          </a:p>
          <a:p>
            <a:r>
              <a:rPr lang="en-US" sz="2400" dirty="0"/>
              <a:t>Dr. Travis </a:t>
            </a:r>
            <a:r>
              <a:rPr lang="en-US" sz="2400" dirty="0" err="1"/>
              <a:t>Faske</a:t>
            </a:r>
            <a:endParaRPr lang="en-US" sz="2400" dirty="0"/>
          </a:p>
          <a:p>
            <a:r>
              <a:rPr lang="en-US" sz="2400" dirty="0"/>
              <a:t>Dr. Xin-Gen Zhou</a:t>
            </a:r>
          </a:p>
          <a:p>
            <a:r>
              <a:rPr lang="en-US" sz="2400" dirty="0"/>
              <a:t>Dr. </a:t>
            </a:r>
            <a:r>
              <a:rPr lang="en-US" sz="2400" dirty="0" err="1"/>
              <a:t>Pengyin</a:t>
            </a:r>
            <a:r>
              <a:rPr lang="en-US" sz="2400" dirty="0"/>
              <a:t> Chen</a:t>
            </a:r>
          </a:p>
          <a:p>
            <a:r>
              <a:rPr lang="en-US" sz="2400" dirty="0"/>
              <a:t>Dr. Terry Spurlock</a:t>
            </a:r>
          </a:p>
          <a:p>
            <a:r>
              <a:rPr lang="en-US" sz="2400" dirty="0"/>
              <a:t>Dr. Ed </a:t>
            </a:r>
            <a:r>
              <a:rPr lang="en-US" sz="2400" dirty="0" err="1"/>
              <a:t>Sikora</a:t>
            </a:r>
            <a:endParaRPr lang="en-US" sz="2400" dirty="0"/>
          </a:p>
          <a:p>
            <a:r>
              <a:rPr lang="en-US" sz="2400" dirty="0"/>
              <a:t>Dr. Heather Kelly</a:t>
            </a:r>
          </a:p>
          <a:p>
            <a:r>
              <a:rPr lang="en-US" sz="2400" dirty="0"/>
              <a:t>Dr. Leandro </a:t>
            </a:r>
            <a:r>
              <a:rPr lang="en-US" sz="2400" dirty="0" err="1"/>
              <a:t>Mozzoni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Collaborators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84576" y="1295400"/>
            <a:ext cx="41148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Bob Holland</a:t>
            </a:r>
          </a:p>
          <a:p>
            <a:r>
              <a:rPr lang="en-US" sz="2400" dirty="0"/>
              <a:t>Dr. Liliana </a:t>
            </a:r>
            <a:r>
              <a:rPr lang="en-US" sz="2400" dirty="0" err="1"/>
              <a:t>Florez</a:t>
            </a:r>
            <a:r>
              <a:rPr lang="en-US" sz="2400" dirty="0"/>
              <a:t> </a:t>
            </a:r>
          </a:p>
          <a:p>
            <a:r>
              <a:rPr lang="en-US" sz="2400" dirty="0"/>
              <a:t>Dr. </a:t>
            </a:r>
            <a:r>
              <a:rPr lang="en-US" sz="2400" dirty="0" err="1"/>
              <a:t>Moldir</a:t>
            </a:r>
            <a:r>
              <a:rPr lang="en-US" sz="2400" dirty="0"/>
              <a:t> </a:t>
            </a:r>
            <a:r>
              <a:rPr lang="en-US" sz="2400" dirty="0" err="1"/>
              <a:t>Orazaly</a:t>
            </a:r>
            <a:endParaRPr lang="en-US" sz="2400" dirty="0"/>
          </a:p>
          <a:p>
            <a:r>
              <a:rPr lang="en-US" sz="2400" dirty="0"/>
              <a:t>David Moseley</a:t>
            </a:r>
          </a:p>
          <a:p>
            <a:r>
              <a:rPr lang="en-US" sz="2400" dirty="0"/>
              <a:t>Dr. Sara Thomas</a:t>
            </a:r>
          </a:p>
          <a:p>
            <a:r>
              <a:rPr lang="en-US" sz="2400" dirty="0"/>
              <a:t>Clark Robertson</a:t>
            </a:r>
          </a:p>
          <a:p>
            <a:r>
              <a:rPr lang="en-US" sz="2400" dirty="0" err="1"/>
              <a:t>Marija</a:t>
            </a:r>
            <a:r>
              <a:rPr lang="en-US" sz="2400" dirty="0"/>
              <a:t> </a:t>
            </a:r>
            <a:r>
              <a:rPr lang="en-US" sz="2400" dirty="0" err="1"/>
              <a:t>Zivanovic</a:t>
            </a:r>
            <a:endParaRPr lang="en-US" sz="2400" dirty="0"/>
          </a:p>
          <a:p>
            <a:r>
              <a:rPr lang="en-US" sz="2400" dirty="0"/>
              <a:t>Emily Pace</a:t>
            </a:r>
          </a:p>
          <a:p>
            <a:r>
              <a:rPr lang="en-US" sz="2400" dirty="0"/>
              <a:t>Ethan Hunt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19250" y="4090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LSU 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4370" y="4948306"/>
            <a:ext cx="1652016" cy="860425"/>
          </a:xfrm>
          <a:prstGeom prst="rect">
            <a:avLst/>
          </a:prstGeom>
        </p:spPr>
      </p:pic>
      <p:pic>
        <p:nvPicPr>
          <p:cNvPr id="13" name="Picture 12" descr="LSUAC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8113" y="5867400"/>
            <a:ext cx="1544529" cy="8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midsouthsoybeans.com/mssb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1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Alexandria / Bossier City / St. Joe, </a:t>
            </a:r>
            <a:r>
              <a:rPr lang="en-US" b="1" dirty="0"/>
              <a:t>LA</a:t>
            </a:r>
          </a:p>
          <a:p>
            <a:r>
              <a:rPr lang="en-US" dirty="0"/>
              <a:t>Stoneville / Verona, </a:t>
            </a:r>
            <a:r>
              <a:rPr lang="en-US" b="1" dirty="0"/>
              <a:t>MS</a:t>
            </a:r>
          </a:p>
          <a:p>
            <a:r>
              <a:rPr lang="en-US" dirty="0"/>
              <a:t>Cotton Grove, </a:t>
            </a:r>
            <a:r>
              <a:rPr lang="en-US" b="1" dirty="0"/>
              <a:t>TN</a:t>
            </a:r>
          </a:p>
          <a:p>
            <a:r>
              <a:rPr lang="en-US" dirty="0"/>
              <a:t>Beaumont, </a:t>
            </a:r>
            <a:r>
              <a:rPr lang="en-US" b="1" dirty="0"/>
              <a:t>TX</a:t>
            </a:r>
          </a:p>
          <a:p>
            <a:r>
              <a:rPr lang="en-US" dirty="0"/>
              <a:t>Portageville, </a:t>
            </a:r>
            <a:r>
              <a:rPr lang="en-US" b="1" dirty="0"/>
              <a:t>MO</a:t>
            </a:r>
          </a:p>
          <a:p>
            <a:r>
              <a:rPr lang="en-US" dirty="0"/>
              <a:t>Fairhope, </a:t>
            </a:r>
            <a:r>
              <a:rPr lang="en-US" b="1" dirty="0"/>
              <a:t>AL</a:t>
            </a:r>
          </a:p>
          <a:p>
            <a:r>
              <a:rPr lang="en-US" dirty="0" err="1"/>
              <a:t>Kibler</a:t>
            </a:r>
            <a:r>
              <a:rPr lang="en-US" dirty="0"/>
              <a:t> / Marianna / </a:t>
            </a:r>
            <a:r>
              <a:rPr lang="en-US" dirty="0" err="1"/>
              <a:t>Rohwer</a:t>
            </a:r>
            <a:r>
              <a:rPr lang="en-US" dirty="0"/>
              <a:t> / Stuttgart, </a:t>
            </a:r>
            <a:r>
              <a:rPr lang="en-US" b="1" dirty="0"/>
              <a:t>AR</a:t>
            </a:r>
          </a:p>
          <a:p>
            <a:endParaRPr lang="en-US" b="1" dirty="0"/>
          </a:p>
          <a:p>
            <a:r>
              <a:rPr lang="en-US" b="1" dirty="0"/>
              <a:t>2016, 2017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Locations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Refine Rating System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371600"/>
            <a:ext cx="56959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10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2/520 resistant at all </a:t>
            </a:r>
            <a:r>
              <a:rPr lang="en-US" u="sng" dirty="0">
                <a:cs typeface="Times New Roman" panose="02020603050405020304" pitchFamily="18" charset="0"/>
              </a:rPr>
              <a:t>analyzed</a:t>
            </a:r>
            <a:r>
              <a:rPr lang="en-US" dirty="0">
                <a:cs typeface="Times New Roman" panose="02020603050405020304" pitchFamily="18" charset="0"/>
              </a:rPr>
              <a:t> locations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PI 548548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PI 592756</a:t>
            </a:r>
          </a:p>
          <a:p>
            <a:pPr lvl="1"/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2016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PI 398982 PI 548477 PI 548514 PI 548518 PI 548548 PI 548986 PI 561702 PI 592756 PI593653 PI 595765 PI 601982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2017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PI398359 PI398386 PI398809 PI399003 PI399022 PI407835 PI408191A PI417107 PI417202 PI438295 PI458097 PI506653 PI506866 PI507093 PI507459 PI518673 PI540555 PI548548 PI548653 PI559931 PI592756 PI595081 PI614155 PI615582</a:t>
            </a:r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Resistant Breeding Lines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5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/>
          <a:lstStyle/>
          <a:p>
            <a:r>
              <a:rPr lang="en-US" dirty="0"/>
              <a:t>Assay utilizing cercosporin (toxin) applied to leaf disks.</a:t>
            </a:r>
          </a:p>
          <a:p>
            <a:r>
              <a:rPr lang="en-US" dirty="0"/>
              <a:t>3-6 days, minimal material cost.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Resistance Screening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21594"/>
            <a:ext cx="297033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483274"/>
              </p:ext>
            </p:extLst>
          </p:nvPr>
        </p:nvGraphicFramePr>
        <p:xfrm>
          <a:off x="3505200" y="3021595"/>
          <a:ext cx="5505450" cy="363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7200" y="3200400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Resistant		 Susceptible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86400" y="3385066"/>
            <a:ext cx="1600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5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Resistance Screening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29" y="1295400"/>
            <a:ext cx="585114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/>
          <a:stretch/>
        </p:blipFill>
        <p:spPr bwMode="auto">
          <a:xfrm>
            <a:off x="1681306" y="4038600"/>
            <a:ext cx="578138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22976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Variety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04655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Variety 24</a:t>
            </a:r>
          </a:p>
        </p:txBody>
      </p:sp>
    </p:spTree>
    <p:extLst>
      <p:ext uri="{BB962C8B-B14F-4D97-AF65-F5344CB8AC3E}">
        <p14:creationId xmlns:p14="http://schemas.microsoft.com/office/powerpoint/2010/main" val="393709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Soil Type And Resistance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812049"/>
              </p:ext>
            </p:extLst>
          </p:nvPr>
        </p:nvGraphicFramePr>
        <p:xfrm>
          <a:off x="914400" y="1371600"/>
          <a:ext cx="718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55781" y="2438400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3888463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89555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Nutrition and Resistance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91000" y="13131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Pearson correlation = 0.635 (</a:t>
            </a:r>
            <a:r>
              <a:rPr lang="en-US" b="1" dirty="0">
                <a:solidFill>
                  <a:srgbClr val="FF0000"/>
                </a:solidFill>
              </a:rPr>
              <a:t>Strong</a:t>
            </a:r>
            <a:r>
              <a:rPr lang="en-US" dirty="0"/>
              <a:t>)</a:t>
            </a:r>
          </a:p>
          <a:p>
            <a:r>
              <a:rPr lang="en-US" dirty="0"/>
              <a:t>P-Value = 0.000 (</a:t>
            </a:r>
            <a:r>
              <a:rPr lang="en-US" b="1" dirty="0">
                <a:solidFill>
                  <a:srgbClr val="FF0000"/>
                </a:solidFill>
              </a:rPr>
              <a:t>Significant</a:t>
            </a:r>
            <a:r>
              <a:rPr lang="en-US" dirty="0"/>
              <a:t>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8" y="2133600"/>
            <a:ext cx="6743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2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6813"/>
                </a:solidFill>
              </a:rPr>
              <a:t>Soil and Resistance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5943600" cy="76200"/>
            <a:chOff x="533400" y="1676400"/>
            <a:chExt cx="59436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400" y="1676400"/>
              <a:ext cx="5943600" cy="0"/>
            </a:xfrm>
            <a:prstGeom prst="line">
              <a:avLst/>
            </a:prstGeom>
            <a:ln w="28575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17526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452-6837-4A91-8CFA-B4C8C2430C7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984"/>
              </p:ext>
            </p:extLst>
          </p:nvPr>
        </p:nvGraphicFramePr>
        <p:xfrm>
          <a:off x="76200" y="1298359"/>
          <a:ext cx="4724400" cy="275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422490"/>
              </p:ext>
            </p:extLst>
          </p:nvPr>
        </p:nvGraphicFramePr>
        <p:xfrm>
          <a:off x="4190999" y="3886200"/>
          <a:ext cx="4919709" cy="28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125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526813"/>
      </a:dk2>
      <a:lt2>
        <a:srgbClr val="217435"/>
      </a:lt2>
      <a:accent1>
        <a:srgbClr val="31AE50"/>
      </a:accent1>
      <a:accent2>
        <a:srgbClr val="BDE05A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14243</TotalTime>
  <Words>281</Words>
  <Application>Microsoft Office PowerPoint</Application>
  <PresentationFormat>On-screen Show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Varietal Resistance to Cercospora Leaf Blight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Dawn Howe</cp:lastModifiedBy>
  <cp:revision>38</cp:revision>
  <dcterms:created xsi:type="dcterms:W3CDTF">2018-07-31T19:10:22Z</dcterms:created>
  <dcterms:modified xsi:type="dcterms:W3CDTF">2018-09-26T14:15:27Z</dcterms:modified>
</cp:coreProperties>
</file>