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3" r:id="rId4"/>
    <p:sldId id="264" r:id="rId5"/>
    <p:sldId id="268" r:id="rId6"/>
    <p:sldId id="269" r:id="rId7"/>
    <p:sldId id="270" r:id="rId8"/>
    <p:sldId id="266" r:id="rId9"/>
    <p:sldId id="272" r:id="rId10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is Faske" initials="TF" lastIdx="1" clrIdx="0">
    <p:extLst>
      <p:ext uri="{19B8F6BF-5375-455C-9EA6-DF929625EA0E}">
        <p15:presenceInfo xmlns:p15="http://schemas.microsoft.com/office/powerpoint/2012/main" userId="S::tfaske@uaex.edu::f5c71c29-3f40-4618-8b86-29bf321ecf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74" autoAdjust="0"/>
    <p:restoredTop sz="81316" autoAdjust="0"/>
  </p:normalViewPr>
  <p:slideViewPr>
    <p:cSldViewPr snapToGrid="0">
      <p:cViewPr varScale="1">
        <p:scale>
          <a:sx n="93" d="100"/>
          <a:sy n="93" d="100"/>
        </p:scale>
        <p:origin x="49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55" tIns="46678" rIns="93355" bIns="46678" rtlCol="0"/>
          <a:lstStyle>
            <a:lvl1pPr algn="r">
              <a:defRPr sz="1300"/>
            </a:lvl1pPr>
          </a:lstStyle>
          <a:p>
            <a:fld id="{2FC746D5-2FEC-4D16-B321-CD80619AB7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5" tIns="46678" rIns="93355" bIns="466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9"/>
          </a:xfrm>
          <a:prstGeom prst="rect">
            <a:avLst/>
          </a:prstGeom>
        </p:spPr>
        <p:txBody>
          <a:bodyPr vert="horz" lIns="93355" tIns="46678" rIns="93355" bIns="4667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7230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7230"/>
          </a:xfrm>
          <a:prstGeom prst="rect">
            <a:avLst/>
          </a:prstGeom>
        </p:spPr>
        <p:txBody>
          <a:bodyPr vert="horz" lIns="93355" tIns="46678" rIns="93355" bIns="46678" rtlCol="0" anchor="b"/>
          <a:lstStyle>
            <a:lvl1pPr algn="r">
              <a:defRPr sz="1300"/>
            </a:lvl1pPr>
          </a:lstStyle>
          <a:p>
            <a:fld id="{BF7ABD1A-265F-4070-9EA8-6CBC3B445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9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Thanks for allowing to present by zoom</a:t>
            </a:r>
          </a:p>
          <a:p>
            <a:r>
              <a:rPr lang="en-US" dirty="0"/>
              <a:t>Personnel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88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75% yield loss with susceptible variety in research plots.  70% in field near Kerr. </a:t>
            </a:r>
          </a:p>
          <a:p>
            <a:r>
              <a:rPr lang="en-US" dirty="0"/>
              <a:t>Nematicides: 1 </a:t>
            </a:r>
            <a:r>
              <a:rPr lang="en-US" dirty="0" err="1"/>
              <a:t>yr</a:t>
            </a:r>
            <a:r>
              <a:rPr lang="en-US" dirty="0"/>
              <a:t>, low protection</a:t>
            </a:r>
          </a:p>
          <a:p>
            <a:r>
              <a:rPr lang="en-US" dirty="0"/>
              <a:t>Resistance:  Limited MGIV and 2021 and Progeny, Armor, and Delta Grow all same genetics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2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going away and probably get worse in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9DF4EA-6D3C-4274-B0F5-6BD8E515A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57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 567516C, PI 438489B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4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Evaluate germplasm that</a:t>
            </a:r>
            <a:r>
              <a:rPr lang="en-US" baseline="0" dirty="0"/>
              <a:t> has confirmed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QTL 10 markers used on many of these</a:t>
            </a:r>
            <a:r>
              <a:rPr lang="en-US" baseline="0" dirty="0"/>
              <a:t> entries.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92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</a:t>
            </a:r>
            <a:r>
              <a:rPr lang="en-US" baseline="0" dirty="0"/>
              <a:t> MG 4. 255 plots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09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Pubs</a:t>
            </a:r>
            <a:r>
              <a:rPr lang="en-US" baseline="0" dirty="0"/>
              <a:t> on MOR, genetic char of soy resistance, and stacking platforms using MAS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BD1A-265F-4070-9EA8-6CBC3B4451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0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685"/>
            <a:ext cx="9144000" cy="1545337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12136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1515611" y="2377244"/>
            <a:ext cx="9144000" cy="1"/>
          </a:xfrm>
          <a:prstGeom prst="line">
            <a:avLst/>
          </a:prstGeom>
          <a:ln w="38100">
            <a:solidFill>
              <a:srgbClr val="A5002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69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3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+mj-lt"/>
              </a:defRPr>
            </a:lvl1pPr>
            <a:lvl2pPr>
              <a:defRPr b="0">
                <a:latin typeface="+mj-lt"/>
              </a:defRPr>
            </a:lvl2pPr>
            <a:lvl3pPr>
              <a:defRPr b="0">
                <a:latin typeface="+mj-lt"/>
              </a:defRPr>
            </a:lvl3pPr>
            <a:lvl4pPr>
              <a:defRPr b="0">
                <a:latin typeface="+mj-lt"/>
              </a:defRPr>
            </a:lvl4pPr>
            <a:lvl5pPr>
              <a:defRPr b="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11303" y="1690688"/>
            <a:ext cx="10564013" cy="36814"/>
          </a:xfrm>
          <a:prstGeom prst="line">
            <a:avLst/>
          </a:prstGeom>
          <a:ln w="38100">
            <a:solidFill>
              <a:srgbClr val="A5002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41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303" y="1690688"/>
            <a:ext cx="10564013" cy="36814"/>
          </a:xfrm>
          <a:prstGeom prst="line">
            <a:avLst/>
          </a:prstGeom>
          <a:ln w="38100">
            <a:solidFill>
              <a:srgbClr val="A5002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32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 algn="ctr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 algn="ctr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11303" y="1690688"/>
            <a:ext cx="10564013" cy="36814"/>
          </a:xfrm>
          <a:prstGeom prst="line">
            <a:avLst/>
          </a:prstGeom>
          <a:ln w="38100">
            <a:solidFill>
              <a:srgbClr val="A5002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95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7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8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3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3998E8-E0E2-4D0F-A3E9-580724DC20D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0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445DB-E60D-43A7-BFDF-3B93E6B82B4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898" y="6176963"/>
            <a:ext cx="3048287" cy="911377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0" y="6248250"/>
            <a:ext cx="12192000" cy="12905"/>
          </a:xfrm>
          <a:prstGeom prst="line">
            <a:avLst/>
          </a:prstGeom>
          <a:ln w="38100">
            <a:solidFill>
              <a:srgbClr val="A5002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90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C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tfaske@uada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C74B-F261-4A87-811B-0AFF6364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11517"/>
            <a:ext cx="10515600" cy="2083328"/>
          </a:xfrm>
        </p:spPr>
        <p:txBody>
          <a:bodyPr>
            <a:normAutofit/>
          </a:bodyPr>
          <a:lstStyle/>
          <a:p>
            <a:r>
              <a:rPr lang="en-US" sz="3600" dirty="0"/>
              <a:t>Southern Root-Knot Nematode in MG4 Soybean:  Characterization of Resistance Mechanisms and Breeding for Resistance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02F30-80CF-40C2-91EA-0F5AB3F52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2533" y="2862263"/>
            <a:ext cx="7915627" cy="20145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Travis Faske – Univ. Arkansas Sys., Lonoke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Tristan Watson – LSU </a:t>
            </a:r>
            <a:r>
              <a:rPr lang="en-US" dirty="0" err="1">
                <a:solidFill>
                  <a:schemeClr val="tx1"/>
                </a:solidFill>
              </a:rPr>
              <a:t>AgCenter</a:t>
            </a:r>
            <a:r>
              <a:rPr lang="en-US" dirty="0">
                <a:solidFill>
                  <a:schemeClr val="tx1"/>
                </a:solidFill>
              </a:rPr>
              <a:t>, Baton Rouge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Henry Nguyen – Univ. Missouri, Columbia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Andrea Acuna-</a:t>
            </a:r>
            <a:r>
              <a:rPr lang="en-US" dirty="0" err="1">
                <a:solidFill>
                  <a:schemeClr val="tx1"/>
                </a:solidFill>
              </a:rPr>
              <a:t>Gilando</a:t>
            </a:r>
            <a:r>
              <a:rPr lang="en-US" dirty="0">
                <a:solidFill>
                  <a:schemeClr val="tx1"/>
                </a:solidFill>
              </a:rPr>
              <a:t> – Univ. Arkansas Sys., Fayetteville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Pengyin Chen – Univ. Missouri, Portageville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8702F30-80CF-40C2-91EA-0F5AB3F526EE}"/>
              </a:ext>
            </a:extLst>
          </p:cNvPr>
          <p:cNvSpPr txBox="1">
            <a:spLocks/>
          </p:cNvSpPr>
          <p:nvPr/>
        </p:nvSpPr>
        <p:spPr>
          <a:xfrm>
            <a:off x="1800577" y="5301193"/>
            <a:ext cx="7975601" cy="88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MSSB Proposal Meeting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Aug 25-26, 2022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3172" y="4288897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8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3" descr="A field of green plants&#10;&#10;Description automatically generated with low confidence">
            <a:extLst>
              <a:ext uri="{FF2B5EF4-FFF2-40B4-BE49-F238E27FC236}">
                <a16:creationId xmlns:a16="http://schemas.microsoft.com/office/drawing/2014/main" id="{DBD7D556-32DC-4610-988B-A6A1DA6DCAB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7" y="1706563"/>
            <a:ext cx="5797550" cy="4329113"/>
          </a:xfrm>
          <a:prstGeom prst="rect">
            <a:avLst/>
          </a:prstGeom>
        </p:spPr>
      </p:pic>
      <p:pic>
        <p:nvPicPr>
          <p:cNvPr id="5" name="Content Placeholder 4" descr="A picture containing grass, outdoor, sky, plant&#10;&#10;Description automatically generated">
            <a:extLst>
              <a:ext uri="{FF2B5EF4-FFF2-40B4-BE49-F238E27FC236}">
                <a16:creationId xmlns:a16="http://schemas.microsoft.com/office/drawing/2014/main" id="{C4CB407F-B498-48F7-BE53-41A553FACE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688" y="1706563"/>
            <a:ext cx="5032375" cy="432911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0EFA27-B709-44D1-B661-AA21A453F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Meloidogyne incognita</a:t>
            </a:r>
          </a:p>
        </p:txBody>
      </p:sp>
    </p:spTree>
    <p:extLst>
      <p:ext uri="{BB962C8B-B14F-4D97-AF65-F5344CB8AC3E}">
        <p14:creationId xmlns:p14="http://schemas.microsoft.com/office/powerpoint/2010/main" val="350513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865" y="610916"/>
            <a:ext cx="4189446" cy="51635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Arrow: Right 5">
            <a:extLst>
              <a:ext uri="{FF2B5EF4-FFF2-40B4-BE49-F238E27FC236}">
                <a16:creationId xmlns:a16="http://schemas.microsoft.com/office/drawing/2014/main" id="{46D28AD8-82A5-49B2-B79E-5F205BEC0083}"/>
              </a:ext>
            </a:extLst>
          </p:cNvPr>
          <p:cNvSpPr/>
          <p:nvPr/>
        </p:nvSpPr>
        <p:spPr>
          <a:xfrm>
            <a:off x="4480143" y="0"/>
            <a:ext cx="3622882" cy="3983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Hosts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40862" y="122813"/>
            <a:ext cx="1218098" cy="96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124539">
            <a:off x="8764762" y="1389938"/>
            <a:ext cx="1245456" cy="88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37902" y="1336994"/>
            <a:ext cx="583376" cy="962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oogle Shape;77;p15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7307" t="54488" r="29426"/>
          <a:stretch/>
        </p:blipFill>
        <p:spPr>
          <a:xfrm>
            <a:off x="9744981" y="1238391"/>
            <a:ext cx="914400" cy="11899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7749" y="2751399"/>
            <a:ext cx="936027" cy="79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928" b="16748"/>
          <a:stretch/>
        </p:blipFill>
        <p:spPr bwMode="auto">
          <a:xfrm>
            <a:off x="9135932" y="4954962"/>
            <a:ext cx="914400" cy="93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rrow: Right 5">
            <a:extLst>
              <a:ext uri="{FF2B5EF4-FFF2-40B4-BE49-F238E27FC236}">
                <a16:creationId xmlns:a16="http://schemas.microsoft.com/office/drawing/2014/main" id="{46D28AD8-82A5-49B2-B79E-5F205BEC0083}"/>
              </a:ext>
            </a:extLst>
          </p:cNvPr>
          <p:cNvSpPr/>
          <p:nvPr/>
        </p:nvSpPr>
        <p:spPr>
          <a:xfrm>
            <a:off x="4569913" y="4531281"/>
            <a:ext cx="2369506" cy="1363249"/>
          </a:xfrm>
          <a:prstGeom prst="rightArrow">
            <a:avLst>
              <a:gd name="adj1" fmla="val 50000"/>
              <a:gd name="adj2" fmla="val 47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+mn-cs"/>
              </a:rPr>
              <a:t>Nonhost</a:t>
            </a:r>
          </a:p>
        </p:txBody>
      </p:sp>
    </p:spTree>
    <p:extLst>
      <p:ext uri="{BB962C8B-B14F-4D97-AF65-F5344CB8AC3E}">
        <p14:creationId xmlns:p14="http://schemas.microsoft.com/office/powerpoint/2010/main" val="415605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1332-6C18-4036-860E-593A3B46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SRKN in MG4 Soybean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F8F3-9695-46CA-B69A-B5CE15D5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17" y="1859492"/>
            <a:ext cx="11153422" cy="4351338"/>
          </a:xfrm>
        </p:spPr>
        <p:txBody>
          <a:bodyPr/>
          <a:lstStyle/>
          <a:p>
            <a:r>
              <a:rPr lang="en-US" dirty="0"/>
              <a:t>Year 1 (3/1/22 to 2/28/23) – All rec. funding in July</a:t>
            </a:r>
          </a:p>
          <a:p>
            <a:r>
              <a:rPr lang="en-US" dirty="0"/>
              <a:t>Objectives: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Char. the mechanism of resistance to SRKN in MG4 soybean. (Faske and Watson)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Optimize techniques and select controls for assays. 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43" r="24008"/>
          <a:stretch/>
        </p:blipFill>
        <p:spPr>
          <a:xfrm rot="5400000">
            <a:off x="2193614" y="2382944"/>
            <a:ext cx="2828915" cy="61211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3529" y="4029083"/>
            <a:ext cx="5562910" cy="282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1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1332-6C18-4036-860E-593A3B46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SRKN in MG4 Soybean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F8F3-9695-46CA-B69A-B5CE15D5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733" y="1825625"/>
            <a:ext cx="6781800" cy="4351338"/>
          </a:xfrm>
        </p:spPr>
        <p:txBody>
          <a:bodyPr>
            <a:normAutofit/>
          </a:bodyPr>
          <a:lstStyle/>
          <a:p>
            <a:r>
              <a:rPr lang="en-US" dirty="0"/>
              <a:t>Objectives: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Characterize and develop new markers for new sources of SRKN resistance (Nguyen et al.)</a:t>
            </a:r>
          </a:p>
          <a:p>
            <a:pPr marL="914400" lvl="1" indent="-457200">
              <a:buFont typeface="+mj-lt"/>
              <a:buAutoNum type="arabicPeriod" startAt="2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Seed increase of resistant doner lines: Forrest, PI 567516C, and PI 438489B, and near-isogenic lines (NIL, Magellan x PI 438489B) is underway.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Currently developing DNA marker assay for the QTL on chromosome 13.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3644" y="1825625"/>
            <a:ext cx="55684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3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1332-6C18-4036-860E-593A3B46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SRKN in MG4 Soybean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7F8F3-9695-46CA-B69A-B5CE15D5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61" y="1825624"/>
            <a:ext cx="11406553" cy="4200037"/>
          </a:xfrm>
        </p:spPr>
        <p:txBody>
          <a:bodyPr>
            <a:normAutofit/>
          </a:bodyPr>
          <a:lstStyle/>
          <a:p>
            <a:r>
              <a:rPr lang="en-US" sz="2000" dirty="0"/>
              <a:t>Objectives: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000" dirty="0"/>
              <a:t>Develop MG4 varieties with resistance to the SRKN (Acuna, Canella, et al.)</a:t>
            </a:r>
          </a:p>
          <a:p>
            <a:pPr marL="457200" lvl="1" indent="0">
              <a:buNone/>
            </a:pP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Arkansas:  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000" dirty="0"/>
              <a:t>10 lines (SRKN tolerant x high-yielding soybean varieties) were developed. 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000" dirty="0"/>
              <a:t>20 early generation lines were increased in Puerto Rico and Fayetteville.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Missouri: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000" dirty="0"/>
              <a:t>19 breeding lines were entered into USDA Southern Trials.  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000" dirty="0"/>
              <a:t>260 advanced lines, many with SRKN-resistant pedigree, are being tested across 8 states.</a:t>
            </a:r>
          </a:p>
        </p:txBody>
      </p:sp>
    </p:spTree>
    <p:extLst>
      <p:ext uri="{BB962C8B-B14F-4D97-AF65-F5344CB8AC3E}">
        <p14:creationId xmlns:p14="http://schemas.microsoft.com/office/powerpoint/2010/main" val="254737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5467" y="-1709617"/>
            <a:ext cx="12327467" cy="9245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6" y="-32904"/>
            <a:ext cx="10515600" cy="844746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Aug 23, 2022, Field Screen – Kerr, AR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745" t="6093" r="25003" b="6978"/>
          <a:stretch/>
        </p:blipFill>
        <p:spPr>
          <a:xfrm rot="5400000">
            <a:off x="8286597" y="3056152"/>
            <a:ext cx="4101459" cy="4670637"/>
          </a:xfrm>
        </p:spPr>
      </p:pic>
      <p:sp>
        <p:nvSpPr>
          <p:cNvPr id="3" name="Round Diagonal Corner Rectangle 2"/>
          <p:cNvSpPr/>
          <p:nvPr/>
        </p:nvSpPr>
        <p:spPr>
          <a:xfrm>
            <a:off x="207273" y="2699911"/>
            <a:ext cx="4165600" cy="1458177"/>
          </a:xfrm>
          <a:prstGeom prst="round2Diag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+mj-lt"/>
              </a:rPr>
              <a:t>44 AR lines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+mj-lt"/>
              </a:rPr>
              <a:t>  7 MO lines</a:t>
            </a:r>
          </a:p>
        </p:txBody>
      </p:sp>
    </p:spTree>
    <p:extLst>
      <p:ext uri="{BB962C8B-B14F-4D97-AF65-F5344CB8AC3E}">
        <p14:creationId xmlns:p14="http://schemas.microsoft.com/office/powerpoint/2010/main" val="247614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7" y="560414"/>
            <a:ext cx="11492753" cy="860612"/>
          </a:xfrm>
        </p:spPr>
        <p:txBody>
          <a:bodyPr>
            <a:normAutofit fontScale="90000"/>
          </a:bodyPr>
          <a:lstStyle/>
          <a:p>
            <a:r>
              <a:rPr lang="en-US" dirty="0"/>
              <a:t>SRKN in MG4 Soybean:  Char. the MOR and Breeding for Resistance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6" y="2913765"/>
            <a:ext cx="8524634" cy="17634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Char. the mechanism of resistance to SRKN in MG4 soy germplasm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Char. and develop new markers for new sources of SRKN resistance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Develop MG4 varieties/genotypes with resistance to the SRKN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796" y="1823199"/>
            <a:ext cx="11492753" cy="884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Investigator: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Travis Faske, Univ. of Ark. Sys., Div. of Ag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Yr. 2 (2023 to 2024)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Amount: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$75,000 ($15,000/PI)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4485" y="4667309"/>
            <a:ext cx="11492753" cy="1330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Output: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Peer-reviewed publications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SRKN-R MG4 Varieties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333" r="11456"/>
          <a:stretch/>
        </p:blipFill>
        <p:spPr>
          <a:xfrm rot="5400000">
            <a:off x="9387163" y="1278409"/>
            <a:ext cx="2645974" cy="31898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9299734" y="3852641"/>
            <a:ext cx="2814456" cy="319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2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612135"/>
            <a:ext cx="9144000" cy="30661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2023-2024 Funding Cycle</a:t>
            </a:r>
          </a:p>
          <a:p>
            <a:endParaRPr lang="en-US" dirty="0"/>
          </a:p>
          <a:p>
            <a:r>
              <a:rPr lang="en-US" dirty="0"/>
              <a:t>Travis Faske</a:t>
            </a:r>
          </a:p>
          <a:p>
            <a:r>
              <a:rPr lang="en-US" dirty="0"/>
              <a:t>Extension Plant Pathologist</a:t>
            </a:r>
          </a:p>
          <a:p>
            <a:r>
              <a:rPr lang="en-US" dirty="0"/>
              <a:t>Lonoke AR</a:t>
            </a:r>
          </a:p>
          <a:p>
            <a:r>
              <a:rPr lang="en-US" dirty="0">
                <a:hlinkClick r:id="rId2"/>
              </a:rPr>
              <a:t>tfaske@uada.edu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0405" y="4385557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4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4094</TotalTime>
  <Words>491</Words>
  <Application>Microsoft Office PowerPoint</Application>
  <PresentationFormat>Widescreen</PresentationFormat>
  <Paragraphs>74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Southern Root-Knot Nematode in MG4 Soybean:  Characterization of Resistance Mechanisms and Breeding for Resistance</vt:lpstr>
      <vt:lpstr>Meloidogyne incognita</vt:lpstr>
      <vt:lpstr>PowerPoint Presentation</vt:lpstr>
      <vt:lpstr>SRKN in MG4 Soybean</vt:lpstr>
      <vt:lpstr>SRKN in MG4 Soybean</vt:lpstr>
      <vt:lpstr>SRKN in MG4 Soybean</vt:lpstr>
      <vt:lpstr>Aug 23, 2022, Field Screen – Kerr, AR</vt:lpstr>
      <vt:lpstr>SRKN in MG4 Soybean:  Char. the MOR and Breeding for Resistance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Faske</dc:creator>
  <cp:lastModifiedBy>Travis Faske</cp:lastModifiedBy>
  <cp:revision>330</cp:revision>
  <cp:lastPrinted>2020-12-08T00:29:06Z</cp:lastPrinted>
  <dcterms:created xsi:type="dcterms:W3CDTF">2017-05-25T16:00:50Z</dcterms:created>
  <dcterms:modified xsi:type="dcterms:W3CDTF">2022-09-21T19:57:22Z</dcterms:modified>
</cp:coreProperties>
</file>