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  <p:sldMasterId id="2147483814" r:id="rId2"/>
  </p:sldMasterIdLst>
  <p:notesMasterIdLst>
    <p:notesMasterId r:id="rId24"/>
  </p:notesMasterIdLst>
  <p:handoutMasterIdLst>
    <p:handoutMasterId r:id="rId25"/>
  </p:handoutMasterIdLst>
  <p:sldIdLst>
    <p:sldId id="805" r:id="rId3"/>
    <p:sldId id="828" r:id="rId4"/>
    <p:sldId id="865" r:id="rId5"/>
    <p:sldId id="843" r:id="rId6"/>
    <p:sldId id="835" r:id="rId7"/>
    <p:sldId id="831" r:id="rId8"/>
    <p:sldId id="830" r:id="rId9"/>
    <p:sldId id="833" r:id="rId10"/>
    <p:sldId id="834" r:id="rId11"/>
    <p:sldId id="832" r:id="rId12"/>
    <p:sldId id="839" r:id="rId13"/>
    <p:sldId id="845" r:id="rId14"/>
    <p:sldId id="848" r:id="rId15"/>
    <p:sldId id="847" r:id="rId16"/>
    <p:sldId id="852" r:id="rId17"/>
    <p:sldId id="853" r:id="rId18"/>
    <p:sldId id="867" r:id="rId19"/>
    <p:sldId id="868" r:id="rId20"/>
    <p:sldId id="869" r:id="rId21"/>
    <p:sldId id="866" r:id="rId22"/>
    <p:sldId id="821" r:id="rId2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55A0FB"/>
    <a:srgbClr val="663300"/>
    <a:srgbClr val="FFFFFF"/>
    <a:srgbClr val="FFCC99"/>
    <a:srgbClr val="C7A1E3"/>
    <a:srgbClr val="FF66CC"/>
    <a:srgbClr val="FFFF00"/>
    <a:srgbClr val="66FF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01" autoAdjust="0"/>
    <p:restoredTop sz="87546" autoAdjust="0"/>
  </p:normalViewPr>
  <p:slideViewPr>
    <p:cSldViewPr>
      <p:cViewPr varScale="1">
        <p:scale>
          <a:sx n="82" d="100"/>
          <a:sy n="82" d="100"/>
        </p:scale>
        <p:origin x="174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4785628770087955"/>
          <c:y val="5.8762482930134537E-2"/>
          <c:w val="0.73156318350831151"/>
          <c:h val="0.489736715640449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Cercospora Blight (% Petiole Lesions)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</c:dPt>
          <c:dPt>
            <c:idx val="9"/>
            <c:invertIfNegative val="0"/>
            <c:bubble3D val="0"/>
          </c:dPt>
          <c:dPt>
            <c:idx val="10"/>
            <c:invertIfNegative val="0"/>
            <c:bubble3D val="0"/>
          </c:dPt>
          <c:dPt>
            <c:idx val="11"/>
            <c:invertIfNegative val="0"/>
            <c:bubble3D val="0"/>
          </c:dPt>
          <c:dPt>
            <c:idx val="12"/>
            <c:invertIfNegative val="0"/>
            <c:bubble3D val="0"/>
          </c:dPt>
          <c:dPt>
            <c:idx val="13"/>
            <c:invertIfNegative val="0"/>
            <c:bubble3D val="0"/>
          </c:dPt>
          <c:dPt>
            <c:idx val="14"/>
            <c:invertIfNegative val="0"/>
            <c:bubble3D val="0"/>
          </c:dPt>
          <c:cat>
            <c:numRef>
              <c:f>Sheet1!$A$2:$A$31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Sheet1!$B$2:$B$31</c:f>
              <c:numCache>
                <c:formatCode>General</c:formatCode>
                <c:ptCount val="30"/>
                <c:pt idx="0">
                  <c:v>11.5</c:v>
                </c:pt>
                <c:pt idx="1">
                  <c:v>42.3</c:v>
                </c:pt>
                <c:pt idx="2">
                  <c:v>1.9</c:v>
                </c:pt>
                <c:pt idx="3">
                  <c:v>2.4</c:v>
                </c:pt>
                <c:pt idx="4">
                  <c:v>5.0999999999999996</c:v>
                </c:pt>
                <c:pt idx="5">
                  <c:v>12.1</c:v>
                </c:pt>
                <c:pt idx="6">
                  <c:v>1.2</c:v>
                </c:pt>
                <c:pt idx="7">
                  <c:v>10.1</c:v>
                </c:pt>
                <c:pt idx="8">
                  <c:v>1.4</c:v>
                </c:pt>
                <c:pt idx="9">
                  <c:v>0.8</c:v>
                </c:pt>
                <c:pt idx="10">
                  <c:v>30</c:v>
                </c:pt>
                <c:pt idx="11">
                  <c:v>18.7</c:v>
                </c:pt>
                <c:pt idx="12">
                  <c:v>77.2</c:v>
                </c:pt>
                <c:pt idx="13">
                  <c:v>3</c:v>
                </c:pt>
                <c:pt idx="14">
                  <c:v>0.6</c:v>
                </c:pt>
                <c:pt idx="15">
                  <c:v>15.9</c:v>
                </c:pt>
                <c:pt idx="16">
                  <c:v>1.9</c:v>
                </c:pt>
                <c:pt idx="17">
                  <c:v>38.9</c:v>
                </c:pt>
                <c:pt idx="18">
                  <c:v>54.6</c:v>
                </c:pt>
                <c:pt idx="19">
                  <c:v>36.4</c:v>
                </c:pt>
                <c:pt idx="20">
                  <c:v>4.2</c:v>
                </c:pt>
                <c:pt idx="21">
                  <c:v>1.2</c:v>
                </c:pt>
                <c:pt idx="22">
                  <c:v>73.599999999999994</c:v>
                </c:pt>
                <c:pt idx="23">
                  <c:v>0.6</c:v>
                </c:pt>
                <c:pt idx="24">
                  <c:v>5.2</c:v>
                </c:pt>
                <c:pt idx="25">
                  <c:v>0.6</c:v>
                </c:pt>
                <c:pt idx="26">
                  <c:v>0.6</c:v>
                </c:pt>
                <c:pt idx="27">
                  <c:v>0</c:v>
                </c:pt>
                <c:pt idx="28">
                  <c:v>0</c:v>
                </c:pt>
                <c:pt idx="29">
                  <c:v>69.3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0"/>
        <c:axId val="-2070523840"/>
        <c:axId val="-2070537984"/>
      </c:barChart>
      <c:valAx>
        <c:axId val="-2070537984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 baseline="0" dirty="0" smtClean="0"/>
                  <a:t>Percentage</a:t>
                </a:r>
                <a:endParaRPr lang="en-US" sz="24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70523840"/>
        <c:crosses val="max"/>
        <c:crossBetween val="between"/>
      </c:valAx>
      <c:catAx>
        <c:axId val="-2070523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7053798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 b="1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85628770087955"/>
          <c:y val="5.8762482930134537E-2"/>
          <c:w val="0.73156318350831151"/>
          <c:h val="0.489736715640449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Cercospora Blight (% Petiole Lesions)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</c:dPt>
          <c:dPt>
            <c:idx val="9"/>
            <c:invertIfNegative val="0"/>
            <c:bubble3D val="0"/>
          </c:dPt>
          <c:dPt>
            <c:idx val="10"/>
            <c:invertIfNegative val="0"/>
            <c:bubble3D val="0"/>
          </c:dPt>
          <c:dPt>
            <c:idx val="11"/>
            <c:invertIfNegative val="0"/>
            <c:bubble3D val="0"/>
          </c:dPt>
          <c:dPt>
            <c:idx val="12"/>
            <c:invertIfNegative val="0"/>
            <c:bubble3D val="0"/>
          </c:dPt>
          <c:dPt>
            <c:idx val="13"/>
            <c:invertIfNegative val="0"/>
            <c:bubble3D val="0"/>
          </c:dPt>
          <c:dPt>
            <c:idx val="14"/>
            <c:invertIfNegative val="0"/>
            <c:bubble3D val="0"/>
          </c:dPt>
          <c:cat>
            <c:numRef>
              <c:f>Sheet1!$A$2:$A$31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Sheet1!$B$2:$B$31</c:f>
              <c:numCache>
                <c:formatCode>General</c:formatCode>
                <c:ptCount val="30"/>
                <c:pt idx="0">
                  <c:v>0.6</c:v>
                </c:pt>
                <c:pt idx="1">
                  <c:v>6.6</c:v>
                </c:pt>
                <c:pt idx="2">
                  <c:v>0</c:v>
                </c:pt>
                <c:pt idx="3">
                  <c:v>11.9</c:v>
                </c:pt>
                <c:pt idx="4">
                  <c:v>0</c:v>
                </c:pt>
                <c:pt idx="5">
                  <c:v>0.3</c:v>
                </c:pt>
                <c:pt idx="6">
                  <c:v>1.9</c:v>
                </c:pt>
                <c:pt idx="7">
                  <c:v>8.5</c:v>
                </c:pt>
                <c:pt idx="8">
                  <c:v>0.6</c:v>
                </c:pt>
                <c:pt idx="9">
                  <c:v>0</c:v>
                </c:pt>
                <c:pt idx="10">
                  <c:v>9.6999999999999993</c:v>
                </c:pt>
                <c:pt idx="11">
                  <c:v>3.7</c:v>
                </c:pt>
                <c:pt idx="12">
                  <c:v>8</c:v>
                </c:pt>
                <c:pt idx="13">
                  <c:v>3.7</c:v>
                </c:pt>
                <c:pt idx="14">
                  <c:v>0</c:v>
                </c:pt>
                <c:pt idx="15">
                  <c:v>16.2</c:v>
                </c:pt>
                <c:pt idx="16">
                  <c:v>0.3</c:v>
                </c:pt>
                <c:pt idx="17">
                  <c:v>6.6</c:v>
                </c:pt>
                <c:pt idx="18">
                  <c:v>6.6</c:v>
                </c:pt>
                <c:pt idx="19">
                  <c:v>9.4</c:v>
                </c:pt>
                <c:pt idx="20">
                  <c:v>0</c:v>
                </c:pt>
                <c:pt idx="21">
                  <c:v>2.4</c:v>
                </c:pt>
                <c:pt idx="22">
                  <c:v>4.5999999999999996</c:v>
                </c:pt>
                <c:pt idx="23">
                  <c:v>0</c:v>
                </c:pt>
                <c:pt idx="24">
                  <c:v>0.3</c:v>
                </c:pt>
                <c:pt idx="25">
                  <c:v>0</c:v>
                </c:pt>
                <c:pt idx="26">
                  <c:v>0</c:v>
                </c:pt>
                <c:pt idx="27">
                  <c:v>2.9</c:v>
                </c:pt>
                <c:pt idx="28">
                  <c:v>0</c:v>
                </c:pt>
                <c:pt idx="29">
                  <c:v>19.2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0"/>
        <c:axId val="-1762248304"/>
        <c:axId val="-1762247216"/>
      </c:barChart>
      <c:valAx>
        <c:axId val="-1762247216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 baseline="0" dirty="0" smtClean="0"/>
                  <a:t>Percentage</a:t>
                </a:r>
                <a:endParaRPr lang="en-US" sz="24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1762248304"/>
        <c:crosses val="max"/>
        <c:crossBetween val="between"/>
      </c:valAx>
      <c:catAx>
        <c:axId val="-1762248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176224721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 b="1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840" cy="46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1"/>
            <a:ext cx="3037840" cy="46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6"/>
            <a:ext cx="3037840" cy="46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829676"/>
            <a:ext cx="3037840" cy="46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0D4E7C6-26E2-4DE1-9C76-93FD829EFF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28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840" cy="46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1"/>
            <a:ext cx="3037840" cy="46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80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80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6427"/>
            <a:ext cx="560832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6"/>
            <a:ext cx="3037840" cy="46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80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676"/>
            <a:ext cx="3037840" cy="46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A746F60-C2BE-4712-9D77-A8EC8346D8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372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AF8B-CB47-4BD5-8A77-B126558E5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F89A-FB4B-4B43-91AA-08B8E86FE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341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AF8B-CB47-4BD5-8A77-B126558E5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F89A-FB4B-4B43-91AA-08B8E86FE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12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AF8B-CB47-4BD5-8A77-B126558E5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F89A-FB4B-4B43-91AA-08B8E86FE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970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AF8B-CB47-4BD5-8A77-B126558E5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F89A-FB4B-4B43-91AA-08B8E86FE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717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AF8B-CB47-4BD5-8A77-B126558E5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F89A-FB4B-4B43-91AA-08B8E86FE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557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AF8B-CB47-4BD5-8A77-B126558E5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F89A-FB4B-4B43-91AA-08B8E86FE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489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AF8B-CB47-4BD5-8A77-B126558E5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F89A-FB4B-4B43-91AA-08B8E86FE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730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AF8B-CB47-4BD5-8A77-B126558E5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F89A-FB4B-4B43-91AA-08B8E86FE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069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AF8B-CB47-4BD5-8A77-B126558E5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F89A-FB4B-4B43-91AA-08B8E86FE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009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AF8B-CB47-4BD5-8A77-B126558E5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F89A-FB4B-4B43-91AA-08B8E86FE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418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AF8B-CB47-4BD5-8A77-B126558E5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F89A-FB4B-4B43-91AA-08B8E86FE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079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AF8B-CB47-4BD5-8A77-B126558E5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F89A-FB4B-4B43-91AA-08B8E86FE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2000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AF8B-CB47-4BD5-8A77-B126558E5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F89A-FB4B-4B43-91AA-08B8E86FE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42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AF8B-CB47-4BD5-8A77-B126558E5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F89A-FB4B-4B43-91AA-08B8E86FE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429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AF8B-CB47-4BD5-8A77-B126558E5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F89A-FB4B-4B43-91AA-08B8E86FE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713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AF8B-CB47-4BD5-8A77-B126558E5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F89A-FB4B-4B43-91AA-08B8E86FE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111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AF8B-CB47-4BD5-8A77-B126558E5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F89A-FB4B-4B43-91AA-08B8E86FE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5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AF8B-CB47-4BD5-8A77-B126558E5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F89A-FB4B-4B43-91AA-08B8E86FE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13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AF8B-CB47-4BD5-8A77-B126558E5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F89A-FB4B-4B43-91AA-08B8E86FE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394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AF8B-CB47-4BD5-8A77-B126558E5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F89A-FB4B-4B43-91AA-08B8E86FE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242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AF8B-CB47-4BD5-8A77-B126558E5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F89A-FB4B-4B43-91AA-08B8E86FE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4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AF8B-CB47-4BD5-8A77-B126558E5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AF89A-FB4B-4B43-91AA-08B8E86FE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1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731AF8B-CB47-4BD5-8A77-B126558E56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1/30/2017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BEAF89A-FB4B-4B43-91AA-08B8E86FEB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715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731AF8B-CB47-4BD5-8A77-B126558E56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1/30/2017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BEAF89A-FB4B-4B43-91AA-08B8E86FEB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956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mailto:pprice@agcenter.lsu.edu" TargetMode="External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Enhanced Pest Control Systems for Mid-South Soybean Production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74837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Tom Allen, Mississippi State</a:t>
            </a:r>
          </a:p>
          <a:p>
            <a:pPr marL="0" indent="0">
              <a:buNone/>
            </a:pPr>
            <a:r>
              <a:rPr lang="en-US" dirty="0" smtClean="0"/>
              <a:t>Blair Buckley, LSU AgCenter</a:t>
            </a:r>
          </a:p>
          <a:p>
            <a:pPr marL="0" indent="0">
              <a:buNone/>
            </a:pPr>
            <a:r>
              <a:rPr lang="en-US" dirty="0" err="1" smtClean="0"/>
              <a:t>Pengyin</a:t>
            </a:r>
            <a:r>
              <a:rPr lang="en-US" dirty="0" smtClean="0"/>
              <a:t> Chen, University of Arkansas</a:t>
            </a:r>
          </a:p>
          <a:p>
            <a:pPr marL="0" indent="0">
              <a:buNone/>
            </a:pPr>
            <a:r>
              <a:rPr lang="en-US" dirty="0" smtClean="0"/>
              <a:t>Jeff Davis, LSU AgCenter</a:t>
            </a:r>
          </a:p>
          <a:p>
            <a:pPr marL="0" indent="0">
              <a:buNone/>
            </a:pPr>
            <a:r>
              <a:rPr lang="en-US" dirty="0" smtClean="0"/>
              <a:t>Travis </a:t>
            </a:r>
            <a:r>
              <a:rPr lang="en-US" dirty="0" err="1" smtClean="0"/>
              <a:t>Faske</a:t>
            </a:r>
            <a:r>
              <a:rPr lang="en-US" dirty="0" smtClean="0"/>
              <a:t>, University of Arkansas</a:t>
            </a:r>
          </a:p>
          <a:p>
            <a:pPr marL="0" indent="0">
              <a:buNone/>
            </a:pPr>
            <a:r>
              <a:rPr lang="en-US" dirty="0" smtClean="0"/>
              <a:t>Clayton Hollier, LSU AgCenter</a:t>
            </a:r>
          </a:p>
          <a:p>
            <a:pPr marL="0" indent="0">
              <a:buNone/>
            </a:pPr>
            <a:r>
              <a:rPr lang="en-US" dirty="0" smtClean="0"/>
              <a:t>Heather Kelly, University of Tennessee</a:t>
            </a:r>
          </a:p>
          <a:p>
            <a:pPr marL="0" indent="0">
              <a:buNone/>
            </a:pPr>
            <a:r>
              <a:rPr lang="en-US" dirty="0" smtClean="0"/>
              <a:t>Trey Price, LSU AgCenter</a:t>
            </a:r>
          </a:p>
          <a:p>
            <a:pPr marL="0" indent="0">
              <a:buNone/>
            </a:pPr>
            <a:r>
              <a:rPr lang="en-US" dirty="0" smtClean="0"/>
              <a:t>John </a:t>
            </a:r>
            <a:r>
              <a:rPr lang="en-US" dirty="0" err="1" smtClean="0"/>
              <a:t>Rupe</a:t>
            </a:r>
            <a:r>
              <a:rPr lang="en-US" dirty="0" smtClean="0"/>
              <a:t>, University of Arkansas</a:t>
            </a:r>
          </a:p>
          <a:p>
            <a:pPr marL="0" indent="0">
              <a:buNone/>
            </a:pPr>
            <a:r>
              <a:rPr lang="en-US" dirty="0" smtClean="0"/>
              <a:t>Grover Shannon, University of Missouri</a:t>
            </a:r>
          </a:p>
          <a:p>
            <a:pPr marL="0" indent="0">
              <a:buNone/>
            </a:pPr>
            <a:r>
              <a:rPr lang="en-US" dirty="0" smtClean="0"/>
              <a:t>Ed </a:t>
            </a:r>
            <a:r>
              <a:rPr lang="en-US" dirty="0" err="1" smtClean="0"/>
              <a:t>Sikora</a:t>
            </a:r>
            <a:r>
              <a:rPr lang="en-US" dirty="0" smtClean="0"/>
              <a:t>, Auburn</a:t>
            </a:r>
          </a:p>
          <a:p>
            <a:pPr marL="0" indent="0">
              <a:buNone/>
            </a:pPr>
            <a:r>
              <a:rPr lang="en-US" dirty="0" smtClean="0"/>
              <a:t>Terry Spurlock, University of Arkansas</a:t>
            </a:r>
          </a:p>
          <a:p>
            <a:pPr marL="0" indent="0">
              <a:buNone/>
            </a:pPr>
            <a:r>
              <a:rPr lang="en-US" dirty="0" smtClean="0"/>
              <a:t>Shane Zhou, Texas A&amp;M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81600" y="510540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MSSB Meeting </a:t>
            </a:r>
          </a:p>
          <a:p>
            <a:r>
              <a:rPr lang="en-US" dirty="0" smtClean="0"/>
              <a:t>Baton Rouge, LA</a:t>
            </a:r>
          </a:p>
          <a:p>
            <a:r>
              <a:rPr lang="en-US" dirty="0" smtClean="0"/>
              <a:t>January 30, 2017</a:t>
            </a:r>
            <a:endParaRPr lang="en-US" dirty="0"/>
          </a:p>
        </p:txBody>
      </p:sp>
      <p:pic>
        <p:nvPicPr>
          <p:cNvPr id="6" name="Picture 2" descr="C:\Users\PPrice\Pictures\iCloud Photos\My Photo Stream\IMG_05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6690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595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3352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Blight Rating	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1730276"/>
            <a:ext cx="3352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0-10 Scale or 0-100</a:t>
            </a:r>
          </a:p>
          <a:p>
            <a:endParaRPr lang="en-US" sz="2400" dirty="0" smtClean="0"/>
          </a:p>
          <a:p>
            <a:r>
              <a:rPr lang="en-US" sz="2400" dirty="0" smtClean="0"/>
              <a:t>Estimate % of blighted leaf area in the plot.</a:t>
            </a:r>
          </a:p>
          <a:p>
            <a:endParaRPr lang="en-US" sz="2400" dirty="0"/>
          </a:p>
          <a:p>
            <a:r>
              <a:rPr lang="en-US" sz="2400" dirty="0" smtClean="0"/>
              <a:t>1 = 10</a:t>
            </a:r>
          </a:p>
          <a:p>
            <a:r>
              <a:rPr lang="en-US" sz="2400" dirty="0" smtClean="0"/>
              <a:t>2 = 20</a:t>
            </a:r>
          </a:p>
          <a:p>
            <a:r>
              <a:rPr lang="en-US" sz="2400" dirty="0" smtClean="0"/>
              <a:t>3 = 30…etc.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465" r="17857"/>
          <a:stretch/>
        </p:blipFill>
        <p:spPr>
          <a:xfrm>
            <a:off x="4267200" y="228600"/>
            <a:ext cx="4495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92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07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5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00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07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81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53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95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16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12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543300" y="24003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2016 MSSB Project Locations	</a:t>
            </a:r>
            <a:endParaRPr lang="en-US" sz="32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0133342"/>
              </p:ext>
            </p:extLst>
          </p:nvPr>
        </p:nvGraphicFramePr>
        <p:xfrm>
          <a:off x="1222807" y="279400"/>
          <a:ext cx="7387793" cy="6350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03846"/>
                <a:gridCol w="1160882"/>
                <a:gridCol w="2216976"/>
                <a:gridCol w="1459674"/>
                <a:gridCol w="124641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Cooperator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Location</a:t>
                      </a:r>
                      <a:r>
                        <a:rPr lang="en-US" baseline="0" dirty="0" smtClean="0"/>
                        <a:t> #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Location (s)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Disease</a:t>
                      </a:r>
                      <a:r>
                        <a:rPr lang="en-US" baseline="0" dirty="0" smtClean="0"/>
                        <a:t> (s)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Allen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Stoneville, MS</a:t>
                      </a:r>
                    </a:p>
                    <a:p>
                      <a:pPr algn="ctr"/>
                      <a:r>
                        <a:rPr lang="en-US" baseline="0" dirty="0" smtClean="0"/>
                        <a:t>Verona, 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Completed</a:t>
                      </a:r>
                    </a:p>
                    <a:p>
                      <a:pPr algn="ctr"/>
                      <a:r>
                        <a:rPr lang="en-US" dirty="0" smtClean="0"/>
                        <a:t>Completed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CLB, FLS,</a:t>
                      </a:r>
                      <a:r>
                        <a:rPr lang="en-US" baseline="0" dirty="0" smtClean="0"/>
                        <a:t> SBS, TS</a:t>
                      </a:r>
                    </a:p>
                    <a:p>
                      <a:pPr algn="ctr"/>
                      <a:r>
                        <a:rPr lang="en-US" baseline="0" dirty="0" smtClean="0"/>
                        <a:t>Need data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Buckley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Bossier</a:t>
                      </a:r>
                      <a:r>
                        <a:rPr lang="en-US" baseline="0" dirty="0" smtClean="0"/>
                        <a:t> City, 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Completed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CLB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Faske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Newport, 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Completed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CLB, FLS,</a:t>
                      </a:r>
                      <a:r>
                        <a:rPr lang="en-US" baseline="0" dirty="0" smtClean="0"/>
                        <a:t> 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Hollier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Baton Rouge, LA</a:t>
                      </a:r>
                    </a:p>
                    <a:p>
                      <a:pPr algn="ctr"/>
                      <a:r>
                        <a:rPr lang="en-US" dirty="0" smtClean="0"/>
                        <a:t>Crowley, 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Flooded</a:t>
                      </a:r>
                    </a:p>
                    <a:p>
                      <a:pPr algn="ctr"/>
                      <a:r>
                        <a:rPr lang="en-US" dirty="0" smtClean="0"/>
                        <a:t>Flooded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</a:p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Kelly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Completed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CLB, SBS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Alexandria, LA</a:t>
                      </a:r>
                    </a:p>
                    <a:p>
                      <a:pPr algn="ctr"/>
                      <a:r>
                        <a:rPr lang="en-US" baseline="0" dirty="0" smtClean="0"/>
                        <a:t>St. Joseph, 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Completed</a:t>
                      </a:r>
                    </a:p>
                    <a:p>
                      <a:pPr algn="ctr"/>
                      <a:r>
                        <a:rPr lang="en-US" dirty="0" smtClean="0"/>
                        <a:t>Completed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FLS, CLB, TS, RKN, </a:t>
                      </a:r>
                      <a:r>
                        <a:rPr lang="en-US" dirty="0" err="1" smtClean="0"/>
                        <a:t>FeX</a:t>
                      </a:r>
                      <a:r>
                        <a:rPr lang="en-US" dirty="0" smtClean="0"/>
                        <a:t>, TRD, AB, &amp; SBR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Rupe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Marianna, 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Completed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CLB, 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Shannon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Portageville, MO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Completed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 Disease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Sikora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Shorter, 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Completed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CLB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Spurlock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Rohwer</a:t>
                      </a:r>
                      <a:r>
                        <a:rPr lang="en-US" dirty="0" smtClean="0"/>
                        <a:t>, 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Completed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CLB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Zhou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Beaumont, TX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Flooded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992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/>
          </p:nvPr>
        </p:nvGraphicFramePr>
        <p:xfrm>
          <a:off x="-304800" y="685800"/>
          <a:ext cx="9144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/>
          <p:nvPr>
            <p:extLst/>
          </p:nvPr>
        </p:nvGraphicFramePr>
        <p:xfrm>
          <a:off x="-304800" y="2819400"/>
          <a:ext cx="9144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05000" y="1524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St. Joe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05000" y="3200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829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172" y="3124200"/>
            <a:ext cx="3462828" cy="3176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252" y="2514600"/>
            <a:ext cx="2071920" cy="1955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21159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Thanks for your support!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0633" y="5505551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Trey Price</a:t>
            </a:r>
          </a:p>
          <a:p>
            <a:r>
              <a:rPr lang="en-US" dirty="0" smtClean="0">
                <a:hlinkClick r:id="rId4"/>
              </a:rPr>
              <a:t>pprice@agcenter.lsu.edu</a:t>
            </a:r>
            <a:endParaRPr lang="en-US" dirty="0" smtClean="0"/>
          </a:p>
          <a:p>
            <a:r>
              <a:rPr lang="en-US" dirty="0" smtClean="0"/>
              <a:t>318-235-9805</a:t>
            </a:r>
          </a:p>
          <a:p>
            <a:r>
              <a:rPr lang="en-US" dirty="0" smtClean="0"/>
              <a:t>@</a:t>
            </a:r>
            <a:r>
              <a:rPr lang="en-US" dirty="0" err="1" smtClean="0"/>
              <a:t>ppp_trey</a:t>
            </a: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670" y="1074925"/>
            <a:ext cx="4400550" cy="14684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1172" y="1305589"/>
            <a:ext cx="3041101" cy="14376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4191000"/>
            <a:ext cx="3056278" cy="1152367"/>
          </a:xfrm>
          <a:prstGeom prst="rect">
            <a:avLst/>
          </a:prstGeom>
        </p:spPr>
      </p:pic>
      <p:pic>
        <p:nvPicPr>
          <p:cNvPr id="1026" name="Picture 2" descr="http://mosoy.org/wp-content/uploads/2015/04/missouri-soybeans-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13" y="2887044"/>
            <a:ext cx="2476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xas Soybean Board_2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542" y="4738788"/>
            <a:ext cx="1647825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50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057400" y="-23446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Alexandria, LA Location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76325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57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3352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Petiole Rating	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1730276"/>
            <a:ext cx="3352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0-10 Scale or 0-100</a:t>
            </a:r>
          </a:p>
          <a:p>
            <a:endParaRPr lang="en-US" sz="2400" dirty="0" smtClean="0"/>
          </a:p>
          <a:p>
            <a:r>
              <a:rPr lang="en-US" sz="2400" dirty="0" smtClean="0"/>
              <a:t>Estimate % of affected petioles in the plot.</a:t>
            </a:r>
          </a:p>
          <a:p>
            <a:endParaRPr lang="en-US" sz="2400" dirty="0"/>
          </a:p>
          <a:p>
            <a:r>
              <a:rPr lang="en-US" sz="2400" dirty="0" smtClean="0"/>
              <a:t>1 = 10</a:t>
            </a:r>
          </a:p>
          <a:p>
            <a:r>
              <a:rPr lang="en-US" sz="2400" dirty="0" smtClean="0"/>
              <a:t>2 = 20</a:t>
            </a:r>
          </a:p>
          <a:p>
            <a:r>
              <a:rPr lang="en-US" sz="2400" dirty="0" smtClean="0"/>
              <a:t>3 = 30…etc.</a:t>
            </a:r>
          </a:p>
        </p:txBody>
      </p:sp>
      <p:pic>
        <p:nvPicPr>
          <p:cNvPr id="7" name="Picture 2" descr="C:\Users\PPrice\Pictures\iCloud Photos\My Photo Stream\IMG_05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8500" y="1028700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992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66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28600"/>
            <a:ext cx="4800600" cy="64008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3352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Purple/Bronze Rating	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1730276"/>
            <a:ext cx="3352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0-10 Scale or 0-100</a:t>
            </a:r>
          </a:p>
          <a:p>
            <a:endParaRPr lang="en-US" sz="2400" dirty="0" smtClean="0"/>
          </a:p>
          <a:p>
            <a:r>
              <a:rPr lang="en-US" sz="2400" dirty="0" smtClean="0"/>
              <a:t>Estimate % of bronzed/purpled/</a:t>
            </a:r>
          </a:p>
          <a:p>
            <a:r>
              <a:rPr lang="en-US" sz="2400" dirty="0" smtClean="0"/>
              <a:t>leathery leaf area in the plot</a:t>
            </a:r>
          </a:p>
          <a:p>
            <a:endParaRPr lang="en-US" sz="2400" dirty="0"/>
          </a:p>
          <a:p>
            <a:r>
              <a:rPr lang="en-US" sz="2400" dirty="0" smtClean="0"/>
              <a:t>1 = 10</a:t>
            </a:r>
          </a:p>
          <a:p>
            <a:r>
              <a:rPr lang="en-US" sz="2400" dirty="0" smtClean="0"/>
              <a:t>2 = 20</a:t>
            </a:r>
          </a:p>
          <a:p>
            <a:r>
              <a:rPr lang="en-US" sz="2400" dirty="0" smtClean="0"/>
              <a:t>3 = 30…etc.</a:t>
            </a:r>
          </a:p>
        </p:txBody>
      </p:sp>
    </p:spTree>
    <p:extLst>
      <p:ext uri="{BB962C8B-B14F-4D97-AF65-F5344CB8AC3E}">
        <p14:creationId xmlns:p14="http://schemas.microsoft.com/office/powerpoint/2010/main" val="2040090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PPrice\Pictures\iCloud Photos\My Photo Stream\IMG_05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324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C:\Users\PPrice\Pictures\iCloud Photos\My Photo Stream\IMG_05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209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27747</TotalTime>
  <Words>333</Words>
  <Application>Microsoft Office PowerPoint</Application>
  <PresentationFormat>On-screen Show (4:3)</PresentationFormat>
  <Paragraphs>122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Office Theme</vt:lpstr>
      <vt:lpstr>1_Office Theme</vt:lpstr>
      <vt:lpstr>Enhanced Pest Control Systems for Mid-South Soybean Production</vt:lpstr>
      <vt:lpstr>2016 MSSB Project Locations </vt:lpstr>
      <vt:lpstr>Alexandria, LA Location</vt:lpstr>
      <vt:lpstr>PowerPoint Presentation</vt:lpstr>
      <vt:lpstr>Petiole Rating </vt:lpstr>
      <vt:lpstr>PowerPoint Presentation</vt:lpstr>
      <vt:lpstr>Purple/Bronze Rating </vt:lpstr>
      <vt:lpstr>PowerPoint Presentation</vt:lpstr>
      <vt:lpstr>PowerPoint Presentation</vt:lpstr>
      <vt:lpstr>Blight Rating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LSU AgCenter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LSU AgCenter</dc:creator>
  <cp:lastModifiedBy>Price, III, Paul P</cp:lastModifiedBy>
  <cp:revision>2171</cp:revision>
  <cp:lastPrinted>2013-02-04T15:36:28Z</cp:lastPrinted>
  <dcterms:created xsi:type="dcterms:W3CDTF">2008-11-21T20:20:02Z</dcterms:created>
  <dcterms:modified xsi:type="dcterms:W3CDTF">2017-01-30T19:55:37Z</dcterms:modified>
</cp:coreProperties>
</file>