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4" r:id="rId2"/>
    <p:sldMasterId id="2147483826" r:id="rId3"/>
    <p:sldMasterId id="2147483838" r:id="rId4"/>
    <p:sldMasterId id="2147483850" r:id="rId5"/>
  </p:sldMasterIdLst>
  <p:notesMasterIdLst>
    <p:notesMasterId r:id="rId21"/>
  </p:notesMasterIdLst>
  <p:handoutMasterIdLst>
    <p:handoutMasterId r:id="rId22"/>
  </p:handoutMasterIdLst>
  <p:sldIdLst>
    <p:sldId id="805" r:id="rId6"/>
    <p:sldId id="810" r:id="rId7"/>
    <p:sldId id="812" r:id="rId8"/>
    <p:sldId id="827" r:id="rId9"/>
    <p:sldId id="822" r:id="rId10"/>
    <p:sldId id="823" r:id="rId11"/>
    <p:sldId id="816" r:id="rId12"/>
    <p:sldId id="819" r:id="rId13"/>
    <p:sldId id="793" r:id="rId14"/>
    <p:sldId id="817" r:id="rId15"/>
    <p:sldId id="825" r:id="rId16"/>
    <p:sldId id="820" r:id="rId17"/>
    <p:sldId id="824" r:id="rId18"/>
    <p:sldId id="826" r:id="rId19"/>
    <p:sldId id="821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5A0FB"/>
    <a:srgbClr val="663300"/>
    <a:srgbClr val="FFFFFF"/>
    <a:srgbClr val="FFCC99"/>
    <a:srgbClr val="C7A1E3"/>
    <a:srgbClr val="FF66CC"/>
    <a:srgbClr val="FFFF00"/>
    <a:srgbClr val="66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1" autoAdjust="0"/>
    <p:restoredTop sz="87546" autoAdjust="0"/>
  </p:normalViewPr>
  <p:slideViewPr>
    <p:cSldViewPr>
      <p:cViewPr varScale="1">
        <p:scale>
          <a:sx n="82" d="100"/>
          <a:sy n="82" d="100"/>
        </p:scale>
        <p:origin x="17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96615494136410995"/>
          <c:y val="0.33333333333333331"/>
          <c:w val="3.3463293121409846E-2"/>
          <c:h val="0.247164479440070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Resistant</c:v>
                </c:pt>
                <c:pt idx="1">
                  <c:v>Susceptible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85628770087955"/>
          <c:y val="5.8762482930134537E-2"/>
          <c:w val="0.73156318350831151"/>
          <c:h val="0.48973671564044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CLB 1-9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cat>
            <c:strRef>
              <c:f>Sheet1!$A$2:$A$19</c:f>
              <c:strCache>
                <c:ptCount val="18"/>
                <c:pt idx="0">
                  <c:v>DG 47RY13</c:v>
                </c:pt>
                <c:pt idx="1">
                  <c:v>P4930LL</c:v>
                </c:pt>
                <c:pt idx="2">
                  <c:v>LA56027</c:v>
                </c:pt>
                <c:pt idx="3">
                  <c:v>LA56059</c:v>
                </c:pt>
                <c:pt idx="4">
                  <c:v>LA560512</c:v>
                </c:pt>
                <c:pt idx="5">
                  <c:v>DG39RY43</c:v>
                </c:pt>
                <c:pt idx="6">
                  <c:v>DG4967LL</c:v>
                </c:pt>
                <c:pt idx="7">
                  <c:v>UA5213C</c:v>
                </c:pt>
                <c:pt idx="8">
                  <c:v>R11-927</c:v>
                </c:pt>
                <c:pt idx="9">
                  <c:v>R04-1268RR</c:v>
                </c:pt>
                <c:pt idx="10">
                  <c:v>R05-3239</c:v>
                </c:pt>
                <c:pt idx="11">
                  <c:v>R07-6614RR</c:v>
                </c:pt>
                <c:pt idx="12">
                  <c:v>R10-230</c:v>
                </c:pt>
                <c:pt idx="13">
                  <c:v>CPLR2C5081</c:v>
                </c:pt>
                <c:pt idx="14">
                  <c:v>R11-2354</c:v>
                </c:pt>
                <c:pt idx="15">
                  <c:v>R09-4798</c:v>
                </c:pt>
                <c:pt idx="16">
                  <c:v>R11-1192</c:v>
                </c:pt>
                <c:pt idx="17">
                  <c:v>R11-89RY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1.5</c:v>
                </c:pt>
                <c:pt idx="6">
                  <c:v>1.8</c:v>
                </c:pt>
                <c:pt idx="7">
                  <c:v>1.8</c:v>
                </c:pt>
                <c:pt idx="8">
                  <c:v>2</c:v>
                </c:pt>
                <c:pt idx="9">
                  <c:v>2.5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3.3</c:v>
                </c:pt>
                <c:pt idx="14">
                  <c:v>3.3</c:v>
                </c:pt>
                <c:pt idx="15">
                  <c:v>4</c:v>
                </c:pt>
                <c:pt idx="16">
                  <c:v>4.5</c:v>
                </c:pt>
                <c:pt idx="17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Petiole Symptoms (0-10)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DG 47RY13</c:v>
                </c:pt>
                <c:pt idx="1">
                  <c:v>P4930LL</c:v>
                </c:pt>
                <c:pt idx="2">
                  <c:v>LA56027</c:v>
                </c:pt>
                <c:pt idx="3">
                  <c:v>LA56059</c:v>
                </c:pt>
                <c:pt idx="4">
                  <c:v>LA560512</c:v>
                </c:pt>
                <c:pt idx="5">
                  <c:v>DG39RY43</c:v>
                </c:pt>
                <c:pt idx="6">
                  <c:v>DG4967LL</c:v>
                </c:pt>
                <c:pt idx="7">
                  <c:v>UA5213C</c:v>
                </c:pt>
                <c:pt idx="8">
                  <c:v>R11-927</c:v>
                </c:pt>
                <c:pt idx="9">
                  <c:v>R04-1268RR</c:v>
                </c:pt>
                <c:pt idx="10">
                  <c:v>R05-3239</c:v>
                </c:pt>
                <c:pt idx="11">
                  <c:v>R07-6614RR</c:v>
                </c:pt>
                <c:pt idx="12">
                  <c:v>R10-230</c:v>
                </c:pt>
                <c:pt idx="13">
                  <c:v>CPLR2C5081</c:v>
                </c:pt>
                <c:pt idx="14">
                  <c:v>R11-2354</c:v>
                </c:pt>
                <c:pt idx="15">
                  <c:v>R09-4798</c:v>
                </c:pt>
                <c:pt idx="16">
                  <c:v>R11-1192</c:v>
                </c:pt>
                <c:pt idx="17">
                  <c:v>R11-89RY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1.9</c:v>
                </c:pt>
                <c:pt idx="1">
                  <c:v>2.5</c:v>
                </c:pt>
                <c:pt idx="2">
                  <c:v>1.1000000000000001</c:v>
                </c:pt>
                <c:pt idx="3">
                  <c:v>1.7</c:v>
                </c:pt>
                <c:pt idx="4">
                  <c:v>3.1</c:v>
                </c:pt>
                <c:pt idx="5">
                  <c:v>3.1</c:v>
                </c:pt>
                <c:pt idx="6">
                  <c:v>3.4</c:v>
                </c:pt>
                <c:pt idx="7">
                  <c:v>1</c:v>
                </c:pt>
                <c:pt idx="8">
                  <c:v>2.5</c:v>
                </c:pt>
                <c:pt idx="9">
                  <c:v>2</c:v>
                </c:pt>
                <c:pt idx="10">
                  <c:v>3.3</c:v>
                </c:pt>
                <c:pt idx="11">
                  <c:v>3.9</c:v>
                </c:pt>
                <c:pt idx="12">
                  <c:v>9</c:v>
                </c:pt>
                <c:pt idx="13">
                  <c:v>5.6</c:v>
                </c:pt>
                <c:pt idx="14">
                  <c:v>8.5</c:v>
                </c:pt>
                <c:pt idx="15">
                  <c:v>7.8</c:v>
                </c:pt>
                <c:pt idx="16">
                  <c:v>5</c:v>
                </c:pt>
                <c:pt idx="17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106930224"/>
        <c:axId val="1106929680"/>
      </c:barChart>
      <c:valAx>
        <c:axId val="1106929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/>
                  <a:t>CLB (1-9), Petiole Symptoms (0-10)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6930224"/>
        <c:crosses val="max"/>
        <c:crossBetween val="between"/>
      </c:valAx>
      <c:catAx>
        <c:axId val="110693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06929680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7.7657019846203434E-2"/>
          <c:y val="8.4633392781432601E-2"/>
          <c:w val="0.33311461067366577"/>
          <c:h val="0.12314834059834494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6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D4E7C6-26E2-4DE1-9C76-93FD829EFF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7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6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746F60-C2BE-4712-9D77-A8EC8346D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37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38FB-77DB-46F9-824D-1994750258C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0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5715" indent="-185715">
              <a:buFontTx/>
              <a:buChar char="-"/>
            </a:pPr>
            <a:r>
              <a:rPr lang="en-US" dirty="0" smtClean="0"/>
              <a:t>To avoid yield losses, we could use resistant varieties</a:t>
            </a:r>
          </a:p>
          <a:p>
            <a:pPr marL="185715" indent="-185715">
              <a:buFontTx/>
              <a:buChar char="-"/>
            </a:pPr>
            <a:r>
              <a:rPr lang="en-US" dirty="0" smtClean="0"/>
              <a:t>But there</a:t>
            </a:r>
            <a:r>
              <a:rPr lang="en-US" baseline="0" dirty="0" smtClean="0"/>
              <a:t> is no resistant varieties </a:t>
            </a:r>
          </a:p>
          <a:p>
            <a:pPr marL="185715" indent="-185715">
              <a:buFontTx/>
              <a:buChar char="-"/>
            </a:pPr>
            <a:r>
              <a:rPr lang="en-US" baseline="0" dirty="0" smtClean="0"/>
              <a:t>Every year the LSU </a:t>
            </a:r>
            <a:r>
              <a:rPr lang="en-US" baseline="0" dirty="0" err="1" smtClean="0"/>
              <a:t>Agcenter</a:t>
            </a:r>
            <a:r>
              <a:rPr lang="en-US" baseline="0" dirty="0" smtClean="0"/>
              <a:t> tests 250 soybean varieties in different locations of LA</a:t>
            </a:r>
          </a:p>
          <a:p>
            <a:pPr marL="185715" indent="-185715">
              <a:buFontTx/>
              <a:buChar char="-"/>
            </a:pPr>
            <a:r>
              <a:rPr lang="en-US" baseline="0" dirty="0" smtClean="0"/>
              <a:t>In 1999 40%............</a:t>
            </a:r>
          </a:p>
          <a:p>
            <a:pPr marL="185715" indent="-185715">
              <a:buFontTx/>
              <a:buChar char="-"/>
            </a:pPr>
            <a:r>
              <a:rPr lang="en-US" baseline="0" dirty="0" smtClean="0"/>
              <a:t>Moore agronomist </a:t>
            </a:r>
            <a:r>
              <a:rPr lang="en-US" baseline="0" dirty="0" err="1" smtClean="0"/>
              <a:t>breader</a:t>
            </a:r>
            <a:endParaRPr lang="en-US" baseline="0" dirty="0" smtClean="0"/>
          </a:p>
          <a:p>
            <a:pPr marL="185715" indent="-185715">
              <a:buFontTx/>
              <a:buChar char="-"/>
            </a:pPr>
            <a:r>
              <a:rPr lang="en-US" baseline="0" dirty="0" smtClean="0"/>
              <a:t>Hysteric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38FB-77DB-46F9-824D-1994750258C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Major soybean areas regions of North America. Source: Map constructed using data from 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IFPRI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/SPAM world map</a:t>
            </a:r>
          </a:p>
          <a:p>
            <a:pPr marL="171450" indent="-171450" defTabSz="990478">
              <a:buFontTx/>
              <a:buChar char="-"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CLB is most severe in the gulf south states</a:t>
            </a:r>
          </a:p>
          <a:p>
            <a:pPr marL="171450" indent="-171450" defTabSz="990478">
              <a:buFontTx/>
              <a:buChar char="-"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found and it is increasing in OH, IO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MN</a:t>
            </a:r>
          </a:p>
          <a:p>
            <a:pPr marL="171450" indent="-171450" defTabSz="990478">
              <a:buFontTx/>
              <a:buChar char="-"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defTabSz="990478">
              <a:buFontTx/>
              <a:buChar char="-"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going to Brazil next year to visit some farms, Universities and companies</a:t>
            </a:r>
          </a:p>
          <a:p>
            <a:pPr marL="171450" indent="-171450" defTabSz="990478">
              <a:buFontTx/>
              <a:buChar char="-"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Argentina as well Leonardo Daniel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38FB-77DB-46F9-824D-1994750258C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3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46F60-C2BE-4712-9D77-A8EC8346D8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4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7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1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5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8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3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0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18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7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0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4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9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13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05CE-13E6-404C-A519-A78CC19E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81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B440-087F-4CEE-9DE0-3D3C287FD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87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3090-0B31-491D-88BC-5E9661D457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42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0E22-1435-4F24-8228-C0FB99714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33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145F-4AB6-46D1-A7F7-28A7127926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20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9D7C-C113-4066-9DE4-6D283B56D0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67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19B4-CEF1-46A1-9B50-D108B86341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1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11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8A0E-0AA2-4DEA-B667-73CEE28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2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9E1C-A45B-4AE8-93F2-D7F6963D81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87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998A-4E0A-42F7-A27D-3595A372C5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4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2907-ECE3-4CF7-AE81-5E143AF7F8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5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05CE-13E6-404C-A519-A78CC19E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18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B440-087F-4CEE-9DE0-3D3C287FD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24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3090-0B31-491D-88BC-5E9661D457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9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0E22-1435-4F24-8228-C0FB99714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37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145F-4AB6-46D1-A7F7-28A7127926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50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9D7C-C113-4066-9DE4-6D283B56D0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5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5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19B4-CEF1-46A1-9B50-D108B86341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8A0E-0AA2-4DEA-B667-73CEE28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2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9E1C-A45B-4AE8-93F2-D7F6963D81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6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998A-4E0A-42F7-A27D-3595A372C5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5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2907-ECE3-4CF7-AE81-5E143AF7F8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20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05CE-13E6-404C-A519-A78CC19E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9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B440-087F-4CEE-9DE0-3D3C287FD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12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3090-0B31-491D-88BC-5E9661D457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61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0E22-1435-4F24-8228-C0FB99714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08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145F-4AB6-46D1-A7F7-28A7127926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13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9D7C-C113-4066-9DE4-6D283B56D0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18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19B4-CEF1-46A1-9B50-D108B86341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61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8A0E-0AA2-4DEA-B667-73CEE28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65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9E1C-A45B-4AE8-93F2-D7F6963D81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31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998A-4E0A-42F7-A27D-3595A372C5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04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2907-ECE3-4CF7-AE81-5E143AF7F8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4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9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4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1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15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31AF8B-CB47-4BD5-8A77-B126558E56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EAF89A-FB4B-4B43-91AA-08B8E86FEBD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5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C3EBA6-DC89-4BB5-88A3-7C8FB861C0A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2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C3EBA6-DC89-4BB5-88A3-7C8FB861C0A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62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C3EBA6-DC89-4BB5-88A3-7C8FB861C0A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F41FB-A7D8-4A86-8D18-3451AFF730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9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mailto:pprice@agcenter.l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Enhanced Pest Control Systems for Mid-South Soybean Production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Tom Allen, Mississippi State</a:t>
            </a:r>
          </a:p>
          <a:p>
            <a:pPr marL="0" indent="0">
              <a:buNone/>
            </a:pPr>
            <a:r>
              <a:rPr lang="en-US" dirty="0" smtClean="0"/>
              <a:t>Blair Buckley, LSU AgCenter</a:t>
            </a:r>
          </a:p>
          <a:p>
            <a:pPr marL="0" indent="0">
              <a:buNone/>
            </a:pPr>
            <a:r>
              <a:rPr lang="en-US" dirty="0" err="1" smtClean="0"/>
              <a:t>Pengyin</a:t>
            </a:r>
            <a:r>
              <a:rPr lang="en-US" dirty="0" smtClean="0"/>
              <a:t> Chen, University of Arkansas</a:t>
            </a:r>
          </a:p>
          <a:p>
            <a:pPr marL="0" indent="0">
              <a:buNone/>
            </a:pPr>
            <a:r>
              <a:rPr lang="en-US" dirty="0" smtClean="0"/>
              <a:t>Jeff Davis, LSU AgCenter</a:t>
            </a:r>
          </a:p>
          <a:p>
            <a:pPr marL="0" indent="0">
              <a:buNone/>
            </a:pPr>
            <a:r>
              <a:rPr lang="en-US" dirty="0" smtClean="0"/>
              <a:t>Travis </a:t>
            </a:r>
            <a:r>
              <a:rPr lang="en-US" dirty="0" err="1" smtClean="0"/>
              <a:t>Faske</a:t>
            </a:r>
            <a:r>
              <a:rPr lang="en-US" dirty="0" smtClean="0"/>
              <a:t>, University of Arkansas</a:t>
            </a:r>
          </a:p>
          <a:p>
            <a:pPr marL="0" indent="0">
              <a:buNone/>
            </a:pPr>
            <a:r>
              <a:rPr lang="en-US" dirty="0" smtClean="0"/>
              <a:t>Clayton Hollier, LSU AgCenter</a:t>
            </a:r>
          </a:p>
          <a:p>
            <a:pPr marL="0" indent="0">
              <a:buNone/>
            </a:pPr>
            <a:r>
              <a:rPr lang="en-US" dirty="0" smtClean="0"/>
              <a:t>Heather Kelly, University of Tennessee</a:t>
            </a:r>
          </a:p>
          <a:p>
            <a:pPr marL="0" indent="0">
              <a:buNone/>
            </a:pPr>
            <a:r>
              <a:rPr lang="en-US" dirty="0" smtClean="0"/>
              <a:t>Trey Price, LSU AgCenter</a:t>
            </a:r>
          </a:p>
          <a:p>
            <a:pPr marL="0" indent="0">
              <a:buNone/>
            </a:pPr>
            <a:r>
              <a:rPr lang="en-US" dirty="0" smtClean="0"/>
              <a:t>John </a:t>
            </a:r>
            <a:r>
              <a:rPr lang="en-US" dirty="0" err="1" smtClean="0"/>
              <a:t>Rupe</a:t>
            </a:r>
            <a:r>
              <a:rPr lang="en-US" dirty="0" smtClean="0"/>
              <a:t>, University of Arkansas</a:t>
            </a:r>
          </a:p>
          <a:p>
            <a:pPr marL="0" indent="0">
              <a:buNone/>
            </a:pPr>
            <a:r>
              <a:rPr lang="en-US" dirty="0" smtClean="0"/>
              <a:t>Grover Shannon, University of Missouri</a:t>
            </a:r>
          </a:p>
          <a:p>
            <a:pPr marL="0" indent="0">
              <a:buNone/>
            </a:pPr>
            <a:r>
              <a:rPr lang="en-US" dirty="0" smtClean="0"/>
              <a:t>Terry Spurlock, University of Arkansas</a:t>
            </a:r>
          </a:p>
          <a:p>
            <a:pPr marL="0" indent="0">
              <a:buNone/>
            </a:pPr>
            <a:r>
              <a:rPr lang="en-US" dirty="0" smtClean="0"/>
              <a:t>Shane Zhou, Texas A&amp;M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5105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Tri-State Producer Meeting</a:t>
            </a:r>
          </a:p>
          <a:p>
            <a:r>
              <a:rPr lang="en-US" dirty="0" smtClean="0"/>
              <a:t>January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Expected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Short term:  Annual publication detailing disease </a:t>
            </a:r>
            <a:r>
              <a:rPr lang="en-US" b="1" dirty="0" smtClean="0"/>
              <a:t>reactions of commercial varieties </a:t>
            </a:r>
            <a:r>
              <a:rPr lang="en-US" dirty="0" smtClean="0"/>
              <a:t>to specific diseases.</a:t>
            </a:r>
          </a:p>
          <a:p>
            <a:endParaRPr lang="en-US" dirty="0" smtClean="0"/>
          </a:p>
          <a:p>
            <a:r>
              <a:rPr lang="en-US" dirty="0" smtClean="0"/>
              <a:t>Short term:  </a:t>
            </a:r>
            <a:r>
              <a:rPr lang="en-US" b="1" dirty="0" smtClean="0"/>
              <a:t>Identify breeding stock with resistance </a:t>
            </a:r>
            <a:r>
              <a:rPr lang="en-US" dirty="0" smtClean="0"/>
              <a:t>serving as a guide for breeder selections.</a:t>
            </a:r>
          </a:p>
          <a:p>
            <a:endParaRPr lang="en-US" dirty="0" smtClean="0"/>
          </a:p>
          <a:p>
            <a:r>
              <a:rPr lang="en-US" dirty="0" smtClean="0"/>
              <a:t>Long term: </a:t>
            </a:r>
            <a:r>
              <a:rPr lang="en-US" b="1" dirty="0" smtClean="0"/>
              <a:t>High-yielding, locally adapted varieties </a:t>
            </a:r>
            <a:r>
              <a:rPr lang="en-US" dirty="0" smtClean="0"/>
              <a:t>resistant to diseases (CLB) and insects (stinkbugs).</a:t>
            </a:r>
          </a:p>
          <a:p>
            <a:endParaRPr lang="en-US" dirty="0"/>
          </a:p>
          <a:p>
            <a:r>
              <a:rPr lang="en-US" dirty="0" smtClean="0"/>
              <a:t>Long term: </a:t>
            </a:r>
            <a:r>
              <a:rPr lang="en-US" b="1" dirty="0" smtClean="0"/>
              <a:t>ID of resistance mechanisms </a:t>
            </a:r>
            <a:r>
              <a:rPr lang="en-US" dirty="0" smtClean="0"/>
              <a:t>to diseases and insects.</a:t>
            </a:r>
          </a:p>
        </p:txBody>
      </p:sp>
    </p:spTree>
    <p:extLst>
      <p:ext uri="{BB962C8B-B14F-4D97-AF65-F5344CB8AC3E}">
        <p14:creationId xmlns:p14="http://schemas.microsoft.com/office/powerpoint/2010/main" val="198009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Collaborative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USB-MSSB projects will be leveraged and coordinated with three other related projects</a:t>
            </a:r>
            <a:r>
              <a:rPr lang="en-US" dirty="0" smtClean="0"/>
              <a:t>: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 USB ‘s project “Developing a Comprehensive Management Program for Foliar Diseases of Soybean</a:t>
            </a:r>
            <a:r>
              <a:rPr lang="en-US" dirty="0" smtClean="0"/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USB’s project “Biology and Management Strategies for Redbanded Stink Bug, an Emerging Threat to U.S. Soybean Production</a:t>
            </a:r>
            <a:r>
              <a:rPr lang="en-US" dirty="0" smtClean="0"/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Dr. Burt </a:t>
            </a:r>
            <a:r>
              <a:rPr lang="en-US" dirty="0" err="1"/>
              <a:t>Bluhm’s</a:t>
            </a:r>
            <a:r>
              <a:rPr lang="en-US" dirty="0"/>
              <a:t> (University of Arkansas) grants with the U.S. Department of Energy and the National Science Foundation to study the genome of the pathogens causing Frogeye Leaf Spot and </a:t>
            </a:r>
            <a:r>
              <a:rPr lang="en-US" dirty="0" smtClean="0"/>
              <a:t>Cercospora </a:t>
            </a:r>
            <a:r>
              <a:rPr lang="en-US" dirty="0"/>
              <a:t>Leaf Blight.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8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828800" algn="ctr"/>
                <a:tab pos="2400300" algn="ctr"/>
                <a:tab pos="2971800" algn="ctr"/>
                <a:tab pos="3543300" algn="ctr"/>
                <a:tab pos="4114800" algn="ctr"/>
                <a:tab pos="4572000" algn="ctr"/>
                <a:tab pos="5143500" algn="ctr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Varietal Susceptibility to Cercospora Leaf Blight – USB Uniform Variety Trial - 2015</a:t>
            </a:r>
            <a:endParaRPr lang="en-US" sz="3200" b="1" dirty="0">
              <a:solidFill>
                <a:srgbClr val="0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49643280"/>
              </p:ext>
            </p:extLst>
          </p:nvPr>
        </p:nvGraphicFramePr>
        <p:xfrm>
          <a:off x="228600" y="830996"/>
          <a:ext cx="8686800" cy="555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010400" y="6488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DLSB1501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29071"/>
            <a:ext cx="8077200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alibri"/>
              </a:rPr>
              <a:t>Data ranked by Cercospora Leaf Blight severity (least to most).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alibri"/>
              </a:rPr>
              <a:t>Petiole symptoms were rated separately and somewhat correlated with foliar ratings (R</a:t>
            </a:r>
            <a:r>
              <a:rPr lang="en-US" b="1" baseline="30000" dirty="0" smtClean="0">
                <a:latin typeface="Calibri"/>
              </a:rPr>
              <a:t>2</a:t>
            </a:r>
            <a:r>
              <a:rPr lang="en-US" b="1" dirty="0" smtClean="0">
                <a:latin typeface="Calibri"/>
              </a:rPr>
              <a:t>=0.58).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alibri"/>
              </a:rPr>
              <a:t>Yield was not obtainable because of inclement weather.</a:t>
            </a:r>
            <a:endParaRPr lang="en-US" b="1" dirty="0"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*Commercially available.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†New varieties developed in Louisiana by Blair Buckley.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124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2971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3288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†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2754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†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†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9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66800"/>
            <a:ext cx="87630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Pest Control Systems for Mid-South Soybean Production”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funded by the USB at a level of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$102,233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bulk of this funding will soon be allocated to the core of the program (Buckley, Chen, Davis, &amp; Shannon)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submitted, this project requests that the MSSB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 the remaining component of this project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160,000 annually.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Proposing 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LA, MO, and MS contribute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$35,000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TX QSSB allocate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$5,000.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TN QSSB will be contacted to cover the expenses of a TN location with an associated cost of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15,000. 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of each QSSB/state essentially goes toward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sites in </a:t>
            </a:r>
            <a:r>
              <a:rPr lang="en-US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 and funds the work of </a:t>
            </a:r>
            <a:r>
              <a:rPr lang="en-US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state’s extension pathologist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and/or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entomologist.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299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45103"/>
            <a:ext cx="8458200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Combined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efforts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collaboration among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these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 = solving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annual yield reduction and increasing input costs of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Frogeye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Leaf Spot, Cercospora Leaf Blight, and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stinkbugs.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varietal reactions to other important foliar/soilborne diseases also are a possibility.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locations are key to the success of this project.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336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172" y="3673933"/>
            <a:ext cx="3462828" cy="3176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252" y="2696173"/>
            <a:ext cx="2071920" cy="1955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1159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Thanks for your consideration!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33" y="550555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Trey Price</a:t>
            </a:r>
          </a:p>
          <a:p>
            <a:r>
              <a:rPr lang="en-US" dirty="0" smtClean="0">
                <a:hlinkClick r:id="rId4"/>
              </a:rPr>
              <a:t>pprice@agcenter.lsu.edu</a:t>
            </a:r>
            <a:endParaRPr lang="en-US" dirty="0" smtClean="0"/>
          </a:p>
          <a:p>
            <a:r>
              <a:rPr lang="en-US" dirty="0" smtClean="0"/>
              <a:t>318-235-9805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ppp_trey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70" y="1074925"/>
            <a:ext cx="4400550" cy="1468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172" y="1305589"/>
            <a:ext cx="3041101" cy="1437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191000"/>
            <a:ext cx="3056278" cy="11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491" y="2408238"/>
            <a:ext cx="4645817" cy="4178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Foliar Diseases – Frogeye leaf spot</a:t>
            </a:r>
            <a:endParaRPr lang="en-US" b="1" dirty="0"/>
          </a:p>
        </p:txBody>
      </p:sp>
      <p:pic>
        <p:nvPicPr>
          <p:cNvPr id="4" name="Picture 2" descr="C:\Users\PPrice\Desktop\PICS\Soybean\Frogeye\P101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52425" y="1952625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29400" y="3897868"/>
            <a:ext cx="2307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Strobilurin Resistance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7200" y="1417638"/>
            <a:ext cx="464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$96 million in losses in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621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Price\AppData\Local\Microsoft\Windows\Temporary Internet Files\Content.Outlook\RUTLP2VB\CLB Severe Defol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904"/>
            <a:ext cx="9144000" cy="52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PPrice\Desktop\PICS\Soybean\CLB\DSCF06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538"/>
          <a:stretch/>
        </p:blipFill>
        <p:spPr bwMode="auto">
          <a:xfrm rot="10800000">
            <a:off x="1" y="0"/>
            <a:ext cx="4876800" cy="28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1" y="0"/>
            <a:ext cx="4267199" cy="2514600"/>
          </a:xfrm>
        </p:spPr>
        <p:txBody>
          <a:bodyPr>
            <a:normAutofit/>
          </a:bodyPr>
          <a:lstStyle/>
          <a:p>
            <a:r>
              <a:rPr lang="en-US" b="1" dirty="0" smtClean="0"/>
              <a:t>Foliar Diseases – Cercospora leaf blight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75" y="2833256"/>
            <a:ext cx="4474925" cy="4024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1384" y="3962400"/>
            <a:ext cx="21264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Strobilurin </a:t>
            </a:r>
            <a:r>
              <a:rPr lang="en-US" b="1" dirty="0" smtClean="0">
                <a:latin typeface="Calibri" panose="020F0502020204030204" pitchFamily="34" charset="0"/>
              </a:rPr>
              <a:t>&amp; </a:t>
            </a:r>
          </a:p>
          <a:p>
            <a:r>
              <a:rPr lang="en-US" b="1" dirty="0" err="1" smtClean="0">
                <a:latin typeface="Calibri" panose="020F0502020204030204" pitchFamily="34" charset="0"/>
              </a:rPr>
              <a:t>Thiophanate</a:t>
            </a:r>
            <a:r>
              <a:rPr lang="en-US" b="1" dirty="0" smtClean="0">
                <a:latin typeface="Calibri" panose="020F0502020204030204" pitchFamily="34" charset="0"/>
              </a:rPr>
              <a:t>-methyl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Resistance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248400"/>
            <a:ext cx="464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$29 million in losses in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28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D\Desktop\ms 2012\Data\Photos\Symptoms developing 3 stations, 2013\Dean Lee\DSC_0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57250"/>
            <a:ext cx="4407023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7024" y="862445"/>
            <a:ext cx="473697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181600"/>
            <a:ext cx="3733800" cy="609600"/>
          </a:xfrm>
          <a:prstGeom prst="rect">
            <a:avLst/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699" y="5181600"/>
            <a:ext cx="341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LSU AgCenter Dean Lee Research Station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Alexandria, Louisiana, 2013</a:t>
            </a:r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1" y="5181600"/>
            <a:ext cx="266699" cy="609100"/>
          </a:xfrm>
          <a:prstGeom prst="rect">
            <a:avLst/>
          </a:prstGeom>
          <a:pattFill prst="dkDnDiag">
            <a:fgClr>
              <a:srgbClr val="00B0F0"/>
            </a:fgClr>
            <a:bgClr>
              <a:schemeClr val="tx1">
                <a:lumMod val="85000"/>
                <a:lumOff val="15000"/>
              </a:schemeClr>
            </a:bgClr>
          </a:patt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9371" y="5181600"/>
            <a:ext cx="3733800" cy="609600"/>
          </a:xfrm>
          <a:prstGeom prst="rect">
            <a:avLst/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8352" y="5181600"/>
            <a:ext cx="35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LSU AgCenter Ben Hur Reasearch Station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Baton Rouge, Louisiana, 2012</a:t>
            </a:r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1654" y="5181600"/>
            <a:ext cx="266699" cy="609100"/>
          </a:xfrm>
          <a:prstGeom prst="rect">
            <a:avLst/>
          </a:prstGeom>
          <a:pattFill prst="dkDnDiag">
            <a:fgClr>
              <a:srgbClr val="00B0F0"/>
            </a:fgClr>
            <a:bgClr>
              <a:schemeClr val="tx1">
                <a:lumMod val="85000"/>
                <a:lumOff val="15000"/>
              </a:schemeClr>
            </a:bgClr>
          </a:patt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1653" y="4202021"/>
            <a:ext cx="133722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Losses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3405" y="4202022"/>
            <a:ext cx="13324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YIeld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loss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~20%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12606" y="5739343"/>
            <a:ext cx="144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Dr. Ray Schneider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6065838"/>
            <a:ext cx="464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/>
              <a:t>E. Chagas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77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0485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Soybean Varieties Resistant to CLB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428750"/>
            <a:ext cx="18288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</a:rPr>
              <a:t>Louisiana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3788" y="2667001"/>
            <a:ext cx="8382000" cy="706976"/>
          </a:xfrm>
          <a:prstGeom prst="rightArrow">
            <a:avLst>
              <a:gd name="adj1" fmla="val 50000"/>
              <a:gd name="adj2" fmla="val 69304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785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1999                 2002                    2005                  2012</a:t>
            </a:r>
            <a:endParaRPr lang="en-US" sz="28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81001" y="3352800"/>
          <a:ext cx="1437607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2514601" y="3352800"/>
          <a:ext cx="1437607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4876801" y="3391753"/>
          <a:ext cx="1437607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>
            <p:extLst/>
          </p:nvPr>
        </p:nvGraphicFramePr>
        <p:xfrm>
          <a:off x="7086601" y="3352800"/>
          <a:ext cx="1437607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1" y="5617339"/>
            <a:ext cx="1005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Moore, 2000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1" y="5617339"/>
            <a:ext cx="1196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Schneider, 2003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1" y="5603259"/>
            <a:ext cx="852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Levy, 2013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5617339"/>
            <a:ext cx="1334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Unpublished Data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393434" y="4572000"/>
          <a:ext cx="8442355" cy="6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Rectangle 18"/>
          <p:cNvSpPr/>
          <p:nvPr/>
        </p:nvSpPr>
        <p:spPr>
          <a:xfrm>
            <a:off x="8193126" y="4648200"/>
            <a:ext cx="685800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9912" y="345658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40%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122" y="3204700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4%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6065838"/>
            <a:ext cx="464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/>
              <a:t>E. Chagas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06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mail.google.com/mail/u/0/?ui=2&amp;ik=9c54f0adb3&amp;view=att&amp;th=143c153a722987a8&amp;attid=0.3&amp;disp=emb&amp;zw&amp;atsh=1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048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Major Soybean Production Areas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3940" y="5582061"/>
            <a:ext cx="43166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04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Australian Centre for International Agricultural Research</a:t>
            </a:r>
          </a:p>
        </p:txBody>
      </p:sp>
      <p:pic>
        <p:nvPicPr>
          <p:cNvPr id="2052" name="Picture 4" descr="Map of the USA and Canada, showing the major soybean-growing areas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786" y="1905000"/>
            <a:ext cx="3581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439" y="3736911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446" y="3522639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272" y="4062040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204" y="3145860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729" y="2555034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249" y="2259564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179" y="3352801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969" y="3618835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227" y="3640884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788" y="3456271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853" y="3342968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921" y="3049888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092" y="5538852"/>
            <a:ext cx="227425" cy="2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ap of the USA and Canada, showing the major soybean-growing areas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6091" y="4958382"/>
            <a:ext cx="227425" cy="1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3517" y="4816092"/>
            <a:ext cx="270554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Major soybean areas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Yield losses confirmed due to CLB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CLB recently confirmed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0" y="1905000"/>
            <a:ext cx="3048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762" y="3138641"/>
            <a:ext cx="177034" cy="20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211" y="3855099"/>
            <a:ext cx="177034" cy="20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32006" y="4157990"/>
            <a:ext cx="7922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/>
              </a:rPr>
              <a:t>Gulf South </a:t>
            </a:r>
          </a:p>
        </p:txBody>
      </p:sp>
      <p:pic>
        <p:nvPicPr>
          <p:cNvPr id="36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146" y="2753754"/>
            <a:ext cx="187065" cy="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http://www.clipartbest.com/cliparts/9cz/EGG/9czEGGdRi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090" y="5234052"/>
            <a:ext cx="227425" cy="2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 rot="20155825" flipV="1">
            <a:off x="6180608" y="2323595"/>
            <a:ext cx="211785" cy="8638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1" y="2203673"/>
            <a:ext cx="763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COLOMBIA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6065838"/>
            <a:ext cx="464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/>
              <a:t>E. Chagas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789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Stinkbug Complex</a:t>
            </a:r>
            <a:endParaRPr lang="en-US" b="1" dirty="0"/>
          </a:p>
        </p:txBody>
      </p:sp>
      <p:pic>
        <p:nvPicPr>
          <p:cNvPr id="21508" name="Picture 4" descr="Please click here for more information about Green Stink Bug Adult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r="16494"/>
          <a:stretch/>
        </p:blipFill>
        <p:spPr bwMode="auto">
          <a:xfrm>
            <a:off x="4038600" y="1027427"/>
            <a:ext cx="1676400" cy="28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Please click here for more information about Southern Green Stink Bug Adul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2849"/>
          <a:stretch/>
        </p:blipFill>
        <p:spPr bwMode="auto">
          <a:xfrm>
            <a:off x="6477000" y="1073346"/>
            <a:ext cx="1891895" cy="28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Please click here for more information about Redbanded Stink Bug Adult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13484"/>
          <a:stretch/>
        </p:blipFill>
        <p:spPr bwMode="auto">
          <a:xfrm>
            <a:off x="6172200" y="3962400"/>
            <a:ext cx="24825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lease click here for more information about Brown Stink Bug Adult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r="20603"/>
          <a:stretch/>
        </p:blipFill>
        <p:spPr bwMode="auto">
          <a:xfrm>
            <a:off x="3657600" y="3962400"/>
            <a:ext cx="2285226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102892"/>
            <a:ext cx="3352800" cy="537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↓Yield</a:t>
            </a:r>
          </a:p>
          <a:p>
            <a:pPr fontAlgn="auto">
              <a:spcAft>
                <a:spcPts val="0"/>
              </a:spcAft>
            </a:pPr>
            <a:endParaRPr lang="en-US" b="1" dirty="0" smtClean="0"/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↓Quality</a:t>
            </a:r>
          </a:p>
          <a:p>
            <a:pPr fontAlgn="auto">
              <a:spcAft>
                <a:spcPts val="0"/>
              </a:spcAft>
            </a:pPr>
            <a:endParaRPr lang="en-US" b="1" dirty="0" smtClean="0"/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Up to $78 million lost annually</a:t>
            </a:r>
          </a:p>
          <a:p>
            <a:pPr fontAlgn="auto">
              <a:spcAft>
                <a:spcPts val="0"/>
              </a:spcAft>
            </a:pPr>
            <a:endParaRPr lang="en-US" b="1" dirty="0"/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*Insecticide </a:t>
            </a:r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Resistance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948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Variety Development – </a:t>
            </a:r>
            <a:r>
              <a:rPr lang="en-US" b="1" dirty="0" err="1" smtClean="0"/>
              <a:t>Regionwide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r="24711"/>
          <a:stretch/>
        </p:blipFill>
        <p:spPr>
          <a:xfrm rot="5400000">
            <a:off x="5153665" y="561337"/>
            <a:ext cx="3280514" cy="4443844"/>
          </a:xfrm>
          <a:prstGeom prst="rect">
            <a:avLst/>
          </a:prstGeom>
        </p:spPr>
      </p:pic>
      <p:pic>
        <p:nvPicPr>
          <p:cNvPr id="22530" name="Picture 2" descr="http://www.lsuagcenter.com/NR/rdonlyres/D62C2543-5051-4724-BC58-CA90B4C39CFA/93085/BlairBuckleyevaluatesCercosporale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20346"/>
            <a:ext cx="4200525" cy="323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deltafarmpress.com/site-files/deltafarmpress.com/files/imagecache/large_img/uploads/2012/04/kirkseyedamame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81400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mafg.net/images/photos/Article_Photos/deltacenterw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83259"/>
            <a:ext cx="28575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4622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828800" algn="ctr"/>
                <a:tab pos="2400300" algn="ctr"/>
                <a:tab pos="2971800" algn="ctr"/>
                <a:tab pos="3543300" algn="ctr"/>
                <a:tab pos="4114800" algn="ctr"/>
                <a:tab pos="4572000" algn="ctr"/>
                <a:tab pos="5143500" algn="ctr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95400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To evaluate potential varieties in MANY LOCATIONS throughout the Mid-South for disease (foliar and soilborne) and insect resistance.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To further define the scope of current disease and insect pest problems.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ID resistance to CLB, identify molecular markers for resistance, and develop competitive cultivars with resistance.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Screening soybean crosses for resistance to stink bugs under laboratory and field conditions.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ID specific mechanisms of resistance to stink bugs in soybean.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05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27408</TotalTime>
  <Words>848</Words>
  <Application>Microsoft Office PowerPoint</Application>
  <PresentationFormat>On-screen Show (4:3)</PresentationFormat>
  <Paragraphs>135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Enhanced Pest Control Systems for Mid-South Soybean Production</vt:lpstr>
      <vt:lpstr>Foliar Diseases – Frogeye leaf spot</vt:lpstr>
      <vt:lpstr>Foliar Diseases – Cercospora leaf blight</vt:lpstr>
      <vt:lpstr>PowerPoint Presentation</vt:lpstr>
      <vt:lpstr>Soybean Varieties Resistant to CLB</vt:lpstr>
      <vt:lpstr>Major Soybean Production Areas</vt:lpstr>
      <vt:lpstr>Stinkbug Complex</vt:lpstr>
      <vt:lpstr>Variety Development – Regionwide </vt:lpstr>
      <vt:lpstr>PowerPoint Presentation</vt:lpstr>
      <vt:lpstr>Expected Outcomes</vt:lpstr>
      <vt:lpstr>Collaborative Efforts</vt:lpstr>
      <vt:lpstr>PowerPoint Presentation</vt:lpstr>
      <vt:lpstr>Summary</vt:lpstr>
      <vt:lpstr>Summary</vt:lpstr>
      <vt:lpstr>PowerPoint Presentation</vt:lpstr>
    </vt:vector>
  </TitlesOfParts>
  <Company>LSU AgCenter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LSU AgCenter</dc:creator>
  <cp:lastModifiedBy>Price, III, Paul P</cp:lastModifiedBy>
  <cp:revision>2120</cp:revision>
  <cp:lastPrinted>2013-02-04T15:36:28Z</cp:lastPrinted>
  <dcterms:created xsi:type="dcterms:W3CDTF">2008-11-21T20:20:02Z</dcterms:created>
  <dcterms:modified xsi:type="dcterms:W3CDTF">2016-01-12T19:50:20Z</dcterms:modified>
</cp:coreProperties>
</file>