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302" r:id="rId3"/>
    <p:sldId id="270" r:id="rId4"/>
    <p:sldId id="294" r:id="rId5"/>
    <p:sldId id="271" r:id="rId6"/>
    <p:sldId id="295" r:id="rId7"/>
    <p:sldId id="273" r:id="rId8"/>
    <p:sldId id="297" r:id="rId9"/>
    <p:sldId id="300" r:id="rId10"/>
    <p:sldId id="301" r:id="rId11"/>
    <p:sldId id="304" r:id="rId12"/>
    <p:sldId id="289" r:id="rId13"/>
    <p:sldId id="296" r:id="rId14"/>
    <p:sldId id="306" r:id="rId15"/>
    <p:sldId id="267" r:id="rId16"/>
    <p:sldId id="305" r:id="rId17"/>
    <p:sldId id="293" r:id="rId1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21" autoAdjust="0"/>
  </p:normalViewPr>
  <p:slideViewPr>
    <p:cSldViewPr snapToGrid="0" snapToObjects="1">
      <p:cViewPr varScale="1">
        <p:scale>
          <a:sx n="78" d="100"/>
          <a:sy n="78" d="100"/>
        </p:scale>
        <p:origin x="152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9.6999999999999993</c:v>
                </c:pt>
                <c:pt idx="1">
                  <c:v>12.1</c:v>
                </c:pt>
                <c:pt idx="2">
                  <c:v>10.3</c:v>
                </c:pt>
                <c:pt idx="3">
                  <c:v>7.8</c:v>
                </c:pt>
                <c:pt idx="4">
                  <c:v>5.6</c:v>
                </c:pt>
                <c:pt idx="5">
                  <c:v>3.6</c:v>
                </c:pt>
                <c:pt idx="6">
                  <c:v>14.7</c:v>
                </c:pt>
                <c:pt idx="7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2B-4437-8211-FAA6906D9C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3.9</c:v>
                </c:pt>
                <c:pt idx="1">
                  <c:v>3.6</c:v>
                </c:pt>
                <c:pt idx="2">
                  <c:v>6</c:v>
                </c:pt>
                <c:pt idx="3">
                  <c:v>8.1999999999999993</c:v>
                </c:pt>
                <c:pt idx="4">
                  <c:v>9.3000000000000007</c:v>
                </c:pt>
                <c:pt idx="5">
                  <c:v>9.1</c:v>
                </c:pt>
                <c:pt idx="6">
                  <c:v>8</c:v>
                </c:pt>
                <c:pt idx="7">
                  <c:v>6.5</c:v>
                </c:pt>
                <c:pt idx="8">
                  <c:v>6.9</c:v>
                </c:pt>
                <c:pt idx="9">
                  <c:v>4.5999999999999996</c:v>
                </c:pt>
                <c:pt idx="1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2B-4437-8211-FAA6906D9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3700496"/>
        <c:axId val="2028788656"/>
      </c:barChart>
      <c:catAx>
        <c:axId val="1383700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Node (1= top)</a:t>
                </a:r>
              </a:p>
            </c:rich>
          </c:tx>
          <c:layout>
            <c:manualLayout>
              <c:xMode val="edge"/>
              <c:yMode val="edge"/>
              <c:x val="0.41761551032536021"/>
              <c:y val="0.922275767610119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788656"/>
        <c:crosses val="autoZero"/>
        <c:auto val="1"/>
        <c:lblAlgn val="ctr"/>
        <c:lblOffset val="100"/>
        <c:noMultiLvlLbl val="0"/>
      </c:catAx>
      <c:valAx>
        <c:axId val="202878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Pod number/node/plant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370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14623879562225"/>
          <c:y val="2.8916277044244505E-2"/>
          <c:w val="0.79255187441192487"/>
          <c:h val="0.81410917411388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40</c:v>
                </c:pt>
                <c:pt idx="2">
                  <c:v>80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6.5</c:v>
                </c:pt>
                <c:pt idx="1">
                  <c:v>7.9</c:v>
                </c:pt>
                <c:pt idx="2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32-4CD3-9DEF-F03CD10D13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40</c:v>
                </c:pt>
                <c:pt idx="2">
                  <c:v>80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5.3</c:v>
                </c:pt>
                <c:pt idx="1">
                  <c:v>6.5</c:v>
                </c:pt>
                <c:pt idx="2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32-4CD3-9DEF-F03CD10D1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6270848"/>
        <c:axId val="1306272096"/>
      </c:barChart>
      <c:catAx>
        <c:axId val="1306270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P2O5 rate</a:t>
                </a:r>
                <a:r>
                  <a:rPr lang="en-US" baseline="0" dirty="0"/>
                  <a:t> (</a:t>
                </a:r>
                <a:r>
                  <a:rPr lang="en-US" baseline="0" dirty="0" err="1"/>
                  <a:t>lbs</a:t>
                </a:r>
                <a:r>
                  <a:rPr lang="en-US" baseline="0" dirty="0"/>
                  <a:t>/acre)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9308720843856785"/>
              <c:y val="0.915159492024128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272096"/>
        <c:crosses val="autoZero"/>
        <c:auto val="1"/>
        <c:lblAlgn val="ctr"/>
        <c:lblOffset val="100"/>
        <c:noMultiLvlLbl val="0"/>
      </c:catAx>
      <c:valAx>
        <c:axId val="130627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Pod number/node/plant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27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22.5</c:v>
                </c:pt>
                <c:pt idx="1">
                  <c:v>27.5</c:v>
                </c:pt>
                <c:pt idx="2">
                  <c:v>23.6</c:v>
                </c:pt>
                <c:pt idx="3">
                  <c:v>16.5</c:v>
                </c:pt>
                <c:pt idx="4">
                  <c:v>11.9</c:v>
                </c:pt>
                <c:pt idx="5">
                  <c:v>8</c:v>
                </c:pt>
                <c:pt idx="6">
                  <c:v>31.1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2B-4437-8211-FAA6906D9C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8.8000000000000007</c:v>
                </c:pt>
                <c:pt idx="1">
                  <c:v>8.3000000000000007</c:v>
                </c:pt>
                <c:pt idx="2">
                  <c:v>13.3</c:v>
                </c:pt>
                <c:pt idx="3">
                  <c:v>19.3</c:v>
                </c:pt>
                <c:pt idx="4">
                  <c:v>22.3</c:v>
                </c:pt>
                <c:pt idx="5">
                  <c:v>21.3</c:v>
                </c:pt>
                <c:pt idx="6">
                  <c:v>18.5</c:v>
                </c:pt>
                <c:pt idx="7">
                  <c:v>16</c:v>
                </c:pt>
                <c:pt idx="8">
                  <c:v>15.7</c:v>
                </c:pt>
                <c:pt idx="9">
                  <c:v>9.6</c:v>
                </c:pt>
                <c:pt idx="10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2B-4437-8211-FAA6906D9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3700496"/>
        <c:axId val="2028788656"/>
      </c:barChart>
      <c:catAx>
        <c:axId val="1383700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Node (1= top)</a:t>
                </a:r>
              </a:p>
            </c:rich>
          </c:tx>
          <c:layout>
            <c:manualLayout>
              <c:xMode val="edge"/>
              <c:yMode val="edge"/>
              <c:x val="0.41761551032536021"/>
              <c:y val="0.922275767610119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788656"/>
        <c:crosses val="autoZero"/>
        <c:auto val="1"/>
        <c:lblAlgn val="ctr"/>
        <c:lblOffset val="100"/>
        <c:noMultiLvlLbl val="0"/>
      </c:catAx>
      <c:valAx>
        <c:axId val="202878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Seed number/node/plant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370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14623879562225"/>
          <c:y val="2.8916277044244505E-2"/>
          <c:w val="0.79255187441192487"/>
          <c:h val="0.81410917411388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1">
                  <c:v>40</c:v>
                </c:pt>
                <c:pt idx="2">
                  <c:v>80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14.5</c:v>
                </c:pt>
                <c:pt idx="1">
                  <c:v>17.2</c:v>
                </c:pt>
                <c:pt idx="2">
                  <c:v>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32-4CD3-9DEF-F03CD10D13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1">
                  <c:v>40</c:v>
                </c:pt>
                <c:pt idx="2">
                  <c:v>80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12.3</c:v>
                </c:pt>
                <c:pt idx="1">
                  <c:v>15</c:v>
                </c:pt>
                <c:pt idx="2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32-4CD3-9DEF-F03CD10D1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6270848"/>
        <c:axId val="1306272096"/>
      </c:barChart>
      <c:catAx>
        <c:axId val="1306270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P2O5 rate</a:t>
                </a:r>
                <a:r>
                  <a:rPr lang="en-US" baseline="0" dirty="0"/>
                  <a:t> (</a:t>
                </a:r>
                <a:r>
                  <a:rPr lang="en-US" baseline="0" dirty="0" err="1"/>
                  <a:t>lbs</a:t>
                </a:r>
                <a:r>
                  <a:rPr lang="en-US" baseline="0" dirty="0"/>
                  <a:t>/acre)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9308720843856785"/>
              <c:y val="0.915159492024128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272096"/>
        <c:crosses val="autoZero"/>
        <c:auto val="1"/>
        <c:lblAlgn val="ctr"/>
        <c:lblOffset val="100"/>
        <c:noMultiLvlLbl val="0"/>
      </c:catAx>
      <c:valAx>
        <c:axId val="130627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Seed number/node/plant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27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</c:v>
                </c:pt>
                <c:pt idx="1">
                  <c:v>3.5</c:v>
                </c:pt>
                <c:pt idx="2">
                  <c:v>3</c:v>
                </c:pt>
                <c:pt idx="3">
                  <c:v>2</c:v>
                </c:pt>
                <c:pt idx="4">
                  <c:v>1.4</c:v>
                </c:pt>
                <c:pt idx="5">
                  <c:v>0.9</c:v>
                </c:pt>
                <c:pt idx="6">
                  <c:v>3.7</c:v>
                </c:pt>
                <c:pt idx="7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2B-4437-8211-FAA6906D9C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1.59</c:v>
                </c:pt>
                <c:pt idx="3">
                  <c:v>2.35</c:v>
                </c:pt>
                <c:pt idx="4">
                  <c:v>2.73</c:v>
                </c:pt>
                <c:pt idx="5">
                  <c:v>2.68</c:v>
                </c:pt>
                <c:pt idx="6">
                  <c:v>2.39</c:v>
                </c:pt>
                <c:pt idx="7">
                  <c:v>2.06</c:v>
                </c:pt>
                <c:pt idx="8">
                  <c:v>1.94</c:v>
                </c:pt>
                <c:pt idx="9">
                  <c:v>1.21</c:v>
                </c:pt>
                <c:pt idx="1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2B-4437-8211-FAA6906D9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3700496"/>
        <c:axId val="2028788656"/>
      </c:barChart>
      <c:catAx>
        <c:axId val="13837004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Node (1= top)</a:t>
                </a:r>
              </a:p>
            </c:rich>
          </c:tx>
          <c:layout>
            <c:manualLayout>
              <c:xMode val="edge"/>
              <c:yMode val="edge"/>
              <c:x val="0.41761551032536021"/>
              <c:y val="0.922275767610119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8788656"/>
        <c:crosses val="autoZero"/>
        <c:auto val="1"/>
        <c:lblAlgn val="ctr"/>
        <c:lblOffset val="100"/>
        <c:noMultiLvlLbl val="0"/>
      </c:catAx>
      <c:valAx>
        <c:axId val="202878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Seed Weight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370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14623879562225"/>
          <c:y val="2.8916277044244505E-2"/>
          <c:w val="0.79255187441192487"/>
          <c:h val="0.81410917411388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40</c:v>
                </c:pt>
                <c:pt idx="2">
                  <c:v>80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1.9</c:v>
                </c:pt>
                <c:pt idx="1">
                  <c:v>2.1</c:v>
                </c:pt>
                <c:pt idx="2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32-4CD3-9DEF-F03CD10D13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40</c:v>
                </c:pt>
                <c:pt idx="2">
                  <c:v>80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1.5</c:v>
                </c:pt>
                <c:pt idx="1">
                  <c:v>1.8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32-4CD3-9DEF-F03CD10D1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6270848"/>
        <c:axId val="1306272096"/>
      </c:barChart>
      <c:catAx>
        <c:axId val="1306270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P2O5 rate</a:t>
                </a:r>
                <a:r>
                  <a:rPr lang="en-US" baseline="0" dirty="0"/>
                  <a:t> (</a:t>
                </a:r>
                <a:r>
                  <a:rPr lang="en-US" baseline="0" dirty="0" err="1"/>
                  <a:t>lbs</a:t>
                </a:r>
                <a:r>
                  <a:rPr lang="en-US" baseline="0" dirty="0"/>
                  <a:t>/acre)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9308720843856785"/>
              <c:y val="0.915159492024128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272096"/>
        <c:crosses val="autoZero"/>
        <c:auto val="1"/>
        <c:lblAlgn val="ctr"/>
        <c:lblOffset val="100"/>
        <c:noMultiLvlLbl val="0"/>
      </c:catAx>
      <c:valAx>
        <c:axId val="130627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Seed</a:t>
                </a:r>
                <a:r>
                  <a:rPr lang="en-US" baseline="0" dirty="0"/>
                  <a:t> weight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27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914623879562225"/>
          <c:y val="2.8916277044244505E-2"/>
          <c:w val="0.79255187441192487"/>
          <c:h val="0.81410917411388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40</c:v>
                </c:pt>
                <c:pt idx="2">
                  <c:v>80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15</c:v>
                </c:pt>
                <c:pt idx="1">
                  <c:v>17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32-4CD3-9DEF-F03CD10D13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0</c:v>
                </c:pt>
                <c:pt idx="1">
                  <c:v>40</c:v>
                </c:pt>
                <c:pt idx="2">
                  <c:v>80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16</c:v>
                </c:pt>
                <c:pt idx="1">
                  <c:v>20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32-4CD3-9DEF-F03CD10D1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6270848"/>
        <c:axId val="1306272096"/>
      </c:barChart>
      <c:catAx>
        <c:axId val="1306270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P2O5 rate</a:t>
                </a:r>
                <a:r>
                  <a:rPr lang="en-US" baseline="0" dirty="0"/>
                  <a:t> (</a:t>
                </a:r>
                <a:r>
                  <a:rPr lang="en-US" baseline="0" dirty="0" err="1"/>
                  <a:t>lbs</a:t>
                </a:r>
                <a:r>
                  <a:rPr lang="en-US" baseline="0" dirty="0"/>
                  <a:t>/acre)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9308720843856785"/>
              <c:y val="0.915159492024128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272096"/>
        <c:crosses val="autoZero"/>
        <c:auto val="1"/>
        <c:lblAlgn val="ctr"/>
        <c:lblOffset val="100"/>
        <c:noMultiLvlLbl val="0"/>
      </c:catAx>
      <c:valAx>
        <c:axId val="130627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Seed</a:t>
                </a:r>
                <a:r>
                  <a:rPr lang="en-US" baseline="0" dirty="0"/>
                  <a:t> weight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27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DC055-BBB8-402D-AE9E-CF021BABC7CB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5FC68-F295-4B74-B585-7FADB58CE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6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FC68-F295-4B74-B585-7FADB58CE4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6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85FC68-F295-4B74-B585-7FADB58CE4E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59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4A2C2-37E8-46E5-8DDB-E2C516A7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D7C02-487A-4B05-B2C7-7F9F9C7D4207}" type="datetime1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A31CF-B1C8-46AF-8F15-41374067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22E47-A09D-40B7-B921-49EAB4619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ED969-7854-4ED4-8810-F37A175B7750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0333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742D1-38C1-4CC2-8B54-2264B4C27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92C31-AE7B-45F1-83D9-DDB6693F28D3}" type="datetime1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2441D-704F-4CD9-AD83-8EC67191D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2B7B6-B6F1-48B1-B656-457533B8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AAEF6-1388-4434-B759-84A401235D52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5830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94363-F702-4E79-AC8D-9E6D90EF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823C-6C84-45FD-B89D-A8B042805FE1}" type="datetime1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B48B8-82B0-4EDC-BD4A-6C78AC00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8EB65-D248-4357-A4CD-0ADA6F76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44E49-ED6B-4DFF-83E9-B3EB4DC303DA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70783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C6F9FFB-9BF1-407A-83F0-AEE4C682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04D8AD2C-4FD1-40A4-94B7-AF1924882DAF}" type="datetime1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B0565CC-5AA5-4672-97CA-A5618458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AD2B779-3EE9-4821-A8A3-9DBB9F4F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3DB0EAB-01F5-49B3-A9BF-B103C23A95DB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6812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A71E5-68BD-41F3-8BE1-FF4C5D48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29218-F30C-48AF-9E55-81A6683195FC}" type="datetime1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0114A-C6CB-4392-B640-48462EF2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20769-9BAA-4EF2-9E2C-9AA7221A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D3A87-8B2A-407A-A69A-3481E755CBB6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9047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961D1-6968-40F5-B977-26373ABE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96BC3-9DC2-4580-AF9D-79F3531C1C26}" type="datetime1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0F75B-E103-47C3-A297-E37B73982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BC87C-1E81-452A-B0E9-CD1B49822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27E6BF-1589-4D9E-96CF-DE1464ABD295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5878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E9BF1F-AD6F-4756-82D6-8F23E9FF7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A926A-2C83-4ABC-85F4-DA94F138B286}" type="datetime1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AF13CF-B11F-4C5B-BE25-A25E202D2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4F7585-7580-4AA4-A20D-3D6CC309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52D31-21EE-49A6-94C1-798C224CDB56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39603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785AAE5-9222-4C22-8EAE-33BCD3A9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C082C-8114-4B6B-9EA0-2D52CC2690F7}" type="datetime1">
              <a:rPr lang="en-US" smtClean="0"/>
              <a:t>8/25/2022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5395719-E911-48A1-87CD-CBFE5123D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DF351F3-77D7-4750-99C7-72C9D242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FE729-95AF-4D53-9043-20E672813DE2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8208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EE938F3-93C1-4238-9B33-6A6E55237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AF3FD-4EBC-4AE8-848F-AC34F9F52DDC}" type="datetime1">
              <a:rPr lang="en-US" smtClean="0"/>
              <a:t>8/25/2022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A0C5FA-19DC-429E-B34A-3AF55151A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CD356C0-3524-48FC-A0B5-F1C8804BB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49AA7-E421-4A93-9D3A-7E7DE92FA5F4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622879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63C86BD-E852-429A-91CF-D3BAAF183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46C31-2DC9-4650-AE66-A5D6AF0CDCDF}" type="datetime1">
              <a:rPr lang="en-US" smtClean="0"/>
              <a:t>8/25/2022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12512CB-BDD7-415E-B3BA-C89ABC69C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6C04AD-AAF4-410A-97CC-04F28B41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DBF94-F331-410E-A17C-3BA8992F6A83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55146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A4171EF-315E-4691-B668-220F13A04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B1752-36E3-45A7-8B78-124959AE06EE}" type="datetime1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EA41DD-DCB8-4D1C-A930-9BFABBA6B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FEA31B-4D82-4C99-A78B-2132A294F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3B5FC-7203-4CFB-B82F-0A2EE9BF1CE7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9639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7BBD4F-FB5F-4548-97DE-E8FD7372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947DA-02ED-410D-A26E-79E8954E649E}" type="datetime1">
              <a:rPr lang="en-US" smtClean="0"/>
              <a:t>8/25/2022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3D5020-F571-4C94-8105-36AB862D2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D1B88-9096-4DA4-B432-67DC7C3E9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5D990-D996-4A27-9664-6A7DAFCFBC7D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87605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FF7ADC7-43EE-4962-8459-5B56DE78025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4256309-8BB6-4E4C-9114-804DBEB516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B847-7C3A-418D-B1C5-B43576189C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A083129F-9EAB-4D16-9F39-EA3AE6A00F7D}" type="datetime1">
              <a:rPr lang="en-US" smtClean="0"/>
              <a:t>8/25/2022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5D820-6434-48A3-8649-6700EB21E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44EFA-2CED-4992-B7E6-942E99207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F0777FB-4FE9-4F9C-9F8E-4714311715B9}" type="slidenum">
              <a:rPr lang="en-US" altLang="pt-BR"/>
              <a:pPr/>
              <a:t>‹#›</a:t>
            </a:fld>
            <a:endParaRPr lang="en-US" altLang="pt-BR"/>
          </a:p>
        </p:txBody>
      </p:sp>
      <p:pic>
        <p:nvPicPr>
          <p:cNvPr id="1031" name="Picture 3" descr="U of A Division of Agriculture Research and Extension University of Arkansas System">
            <a:extLst>
              <a:ext uri="{FF2B5EF4-FFF2-40B4-BE49-F238E27FC236}">
                <a16:creationId xmlns:a16="http://schemas.microsoft.com/office/drawing/2014/main" id="{9F63F916-2C51-45A0-93B3-C8FEAF9DF5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0463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slaton@uark.edu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mailto:nslaton@uark.edu" TargetMode="Externa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B09C1944-8DFB-4EF0-9513-7784232E3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563DBB11-62AC-464D-929F-D683CEFCA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3" y="2286345"/>
            <a:ext cx="9140547" cy="13849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/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pt-BR" sz="2800" i="1" dirty="0"/>
              <a:t>Soybean yield components and seed nutrient concentration responses among nodes to phosphorus fertility</a:t>
            </a:r>
          </a:p>
        </p:txBody>
      </p:sp>
      <p:sp>
        <p:nvSpPr>
          <p:cNvPr id="4100" name="Text Box 3">
            <a:extLst>
              <a:ext uri="{FF2B5EF4-FFF2-40B4-BE49-F238E27FC236}">
                <a16:creationId xmlns:a16="http://schemas.microsoft.com/office/drawing/2014/main" id="{85E8061E-8A8F-45F8-AB3C-0B5A0D8C9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2954" y="4654878"/>
            <a:ext cx="4513044" cy="148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pt-BR" sz="2000" dirty="0">
                <a:cs typeface="Arial" panose="020B0604020202020204" pitchFamily="34" charset="0"/>
              </a:rPr>
              <a:t>Nathan A. Slaton</a:t>
            </a:r>
          </a:p>
          <a:p>
            <a:pPr algn="ctr">
              <a:lnSpc>
                <a:spcPct val="150000"/>
              </a:lnSpc>
            </a:pPr>
            <a:r>
              <a:rPr lang="en-US" altLang="pt-BR" sz="1400" dirty="0">
                <a:cs typeface="Arial" panose="020B0604020202020204" pitchFamily="34" charset="0"/>
              </a:rPr>
              <a:t>Assistant Director, Agricultural Experiment Station</a:t>
            </a:r>
          </a:p>
          <a:p>
            <a:pPr algn="ctr">
              <a:lnSpc>
                <a:spcPct val="150000"/>
              </a:lnSpc>
            </a:pPr>
            <a:r>
              <a:rPr lang="en-US" altLang="pt-BR" sz="1400" dirty="0">
                <a:cs typeface="Arial" panose="020B0604020202020204" pitchFamily="34" charset="0"/>
              </a:rPr>
              <a:t>University of Arkansas System Division of Agriculture</a:t>
            </a:r>
          </a:p>
          <a:p>
            <a:pPr algn="ctr">
              <a:lnSpc>
                <a:spcPct val="150000"/>
              </a:lnSpc>
            </a:pPr>
            <a:r>
              <a:rPr lang="en-US" altLang="pt-BR" sz="1400" dirty="0">
                <a:cs typeface="Arial" panose="020B0604020202020204" pitchFamily="34" charset="0"/>
                <a:hlinkClick r:id="rId3"/>
              </a:rPr>
              <a:t>nslaton@uark.edu</a:t>
            </a:r>
            <a:r>
              <a:rPr lang="en-US" altLang="pt-BR" sz="1400" dirty="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101" name="Picture 6" descr="U of A Division of Agriculture Research and Extension University of Arkansas System">
            <a:extLst>
              <a:ext uri="{FF2B5EF4-FFF2-40B4-BE49-F238E27FC236}">
                <a16:creationId xmlns:a16="http://schemas.microsoft.com/office/drawing/2014/main" id="{113BD73A-6D21-4224-9AF9-F0B59840B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02" y="73694"/>
            <a:ext cx="2743200" cy="154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Mid-South Soybean Board - Soybean Research &amp; Information Network">
            <a:extLst>
              <a:ext uri="{FF2B5EF4-FFF2-40B4-BE49-F238E27FC236}">
                <a16:creationId xmlns:a16="http://schemas.microsoft.com/office/drawing/2014/main" id="{D8FFE26C-1C61-46A8-8B44-032C44BAE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468" y="15257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14B7FE-CC45-4019-908F-CB03A27BC491}"/>
              </a:ext>
            </a:extLst>
          </p:cNvPr>
          <p:cNvSpPr/>
          <p:nvPr/>
        </p:nvSpPr>
        <p:spPr>
          <a:xfrm>
            <a:off x="2" y="6384536"/>
            <a:ext cx="9140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Mid-South Soybean Board Summer Meeting, Newport AR,  </a:t>
            </a:r>
            <a:r>
              <a:rPr lang="pt-BR" sz="1400" dirty="0"/>
              <a:t>August 25 &amp; 26</a:t>
            </a:r>
            <a:r>
              <a:rPr lang="pt-BR" sz="1400" baseline="30000" dirty="0"/>
              <a:t>th</a:t>
            </a:r>
            <a:r>
              <a:rPr lang="pt-BR" sz="1400" dirty="0"/>
              <a:t>, 2022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901618-FBF3-4E0F-826D-57DF139DFB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02308"/>
            <a:ext cx="1737882" cy="1421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E0E1D0-17CC-4E9D-B867-D947AAECCD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2667" y="4827099"/>
            <a:ext cx="1737882" cy="1421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FBE28F-DAFC-4F2F-9FCF-7FD7A2F857A7}"/>
              </a:ext>
            </a:extLst>
          </p:cNvPr>
          <p:cNvSpPr/>
          <p:nvPr/>
        </p:nvSpPr>
        <p:spPr>
          <a:xfrm>
            <a:off x="0" y="3856436"/>
            <a:ext cx="9140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Nathan A. Slaton</a:t>
            </a:r>
            <a:r>
              <a:rPr lang="en-US" sz="1400" b="1" baseline="30000" dirty="0"/>
              <a:t>1</a:t>
            </a:r>
            <a:r>
              <a:rPr lang="en-US" sz="1400" b="1" dirty="0"/>
              <a:t>, Gerson L. Drescher</a:t>
            </a:r>
            <a:r>
              <a:rPr lang="en-US" sz="1400" b="1" baseline="30000" dirty="0"/>
              <a:t>1</a:t>
            </a:r>
            <a:r>
              <a:rPr lang="en-US" sz="1400" b="1" dirty="0"/>
              <a:t>, Trenton L. Roberts</a:t>
            </a:r>
            <a:r>
              <a:rPr lang="en-US" sz="1400" b="1" baseline="30000" dirty="0"/>
              <a:t>1</a:t>
            </a:r>
            <a:r>
              <a:rPr lang="en-US" sz="1400" b="1" dirty="0"/>
              <a:t>, Md Rasel Parvej</a:t>
            </a:r>
            <a:r>
              <a:rPr lang="en-US" sz="1400" b="1" baseline="30000" dirty="0"/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F79BEA-D684-4CF1-B774-5D4CDDA9E2C4}"/>
              </a:ext>
            </a:extLst>
          </p:cNvPr>
          <p:cNvSpPr/>
          <p:nvPr/>
        </p:nvSpPr>
        <p:spPr>
          <a:xfrm>
            <a:off x="1654067" y="4109784"/>
            <a:ext cx="5832414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aseline="30000" dirty="0">
                <a:cs typeface="Arial" panose="020B0604020202020204" pitchFamily="34" charset="0"/>
              </a:rPr>
              <a:t>1 </a:t>
            </a:r>
            <a:r>
              <a:rPr lang="en-US" sz="1400" dirty="0">
                <a:cs typeface="Arial" panose="020B0604020202020204" pitchFamily="34" charset="0"/>
              </a:rPr>
              <a:t>University of Arkansas Division of Agriculture, </a:t>
            </a:r>
            <a:r>
              <a:rPr lang="en-US" sz="1400" baseline="30000" dirty="0">
                <a:cs typeface="Arial" panose="020B0604020202020204" pitchFamily="34" charset="0"/>
              </a:rPr>
              <a:t>2 </a:t>
            </a:r>
            <a:r>
              <a:rPr lang="en-US" sz="1400" dirty="0">
                <a:cs typeface="Arial" panose="020B0604020202020204" pitchFamily="34" charset="0"/>
              </a:rPr>
              <a:t>LSU AgCenter  </a:t>
            </a: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418C1991-1A89-44A6-85E2-1E62C0065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54" y="152574"/>
            <a:ext cx="82285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081C7E8-784A-9AAD-326B-A8321A93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-182562"/>
            <a:ext cx="8229600" cy="1143000"/>
          </a:xfrm>
        </p:spPr>
        <p:txBody>
          <a:bodyPr/>
          <a:lstStyle/>
          <a:p>
            <a:r>
              <a:rPr lang="en-US" dirty="0"/>
              <a:t>Seed weight (2021 Results)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44E8C42-C7DE-26A9-FA6E-1392CA10CDE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81050576"/>
              </p:ext>
            </p:extLst>
          </p:nvPr>
        </p:nvGraphicFramePr>
        <p:xfrm>
          <a:off x="171450" y="1057276"/>
          <a:ext cx="4324350" cy="506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C5F02DC7-6652-7CDA-0385-2365AD3AA87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3787294"/>
              </p:ext>
            </p:extLst>
          </p:nvPr>
        </p:nvGraphicFramePr>
        <p:xfrm>
          <a:off x="4648200" y="1181100"/>
          <a:ext cx="4495800" cy="494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4308064-A130-7822-BF7E-22AF73291F55}"/>
              </a:ext>
            </a:extLst>
          </p:cNvPr>
          <p:cNvSpPr txBox="1"/>
          <p:nvPr/>
        </p:nvSpPr>
        <p:spPr>
          <a:xfrm>
            <a:off x="4162425" y="6346825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nodes per node segment</a:t>
            </a:r>
          </a:p>
        </p:txBody>
      </p:sp>
    </p:spTree>
    <p:extLst>
      <p:ext uri="{BB962C8B-B14F-4D97-AF65-F5344CB8AC3E}">
        <p14:creationId xmlns:p14="http://schemas.microsoft.com/office/powerpoint/2010/main" val="2424362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081C7E8-784A-9AAD-326B-A8321A93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-182562"/>
            <a:ext cx="8229600" cy="1143000"/>
          </a:xfrm>
        </p:spPr>
        <p:txBody>
          <a:bodyPr/>
          <a:lstStyle/>
          <a:p>
            <a:r>
              <a:rPr lang="en-US" dirty="0"/>
              <a:t>Seed Yield (2021 Results)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C5F02DC7-6652-7CDA-0385-2365AD3AA87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08651667"/>
              </p:ext>
            </p:extLst>
          </p:nvPr>
        </p:nvGraphicFramePr>
        <p:xfrm>
          <a:off x="4648200" y="1181100"/>
          <a:ext cx="4495800" cy="494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4308064-A130-7822-BF7E-22AF73291F55}"/>
              </a:ext>
            </a:extLst>
          </p:cNvPr>
          <p:cNvSpPr txBox="1"/>
          <p:nvPr/>
        </p:nvSpPr>
        <p:spPr>
          <a:xfrm>
            <a:off x="4162425" y="6346825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nodes per node segment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286EC5-E20F-A4E0-6664-E170B45BB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209675"/>
            <a:ext cx="4038600" cy="4525963"/>
          </a:xfrm>
        </p:spPr>
        <p:txBody>
          <a:bodyPr/>
          <a:lstStyle/>
          <a:p>
            <a:r>
              <a:rPr lang="en-US" dirty="0">
                <a:effectLst/>
                <a:ea typeface="Calibri" panose="020F0502020204030204" pitchFamily="34" charset="0"/>
              </a:rPr>
              <a:t>Total seed weight/plant was significantly affected by P rate</a:t>
            </a:r>
          </a:p>
          <a:p>
            <a:r>
              <a:rPr lang="en-US" dirty="0">
                <a:ea typeface="Calibri" panose="020F0502020204030204" pitchFamily="34" charset="0"/>
              </a:rPr>
              <a:t>Arkansas </a:t>
            </a:r>
            <a:r>
              <a:rPr lang="en-US" dirty="0">
                <a:effectLst/>
                <a:ea typeface="Calibri" panose="020F0502020204030204" pitchFamily="34" charset="0"/>
              </a:rPr>
              <a:t>(</a:t>
            </a:r>
            <a:r>
              <a:rPr lang="en-US" i="1" dirty="0">
                <a:effectLst/>
                <a:ea typeface="Calibri" panose="020F0502020204030204" pitchFamily="34" charset="0"/>
              </a:rPr>
              <a:t>P </a:t>
            </a:r>
            <a:r>
              <a:rPr lang="en-US" dirty="0">
                <a:effectLst/>
                <a:ea typeface="Calibri" panose="020F0502020204030204" pitchFamily="34" charset="0"/>
              </a:rPr>
              <a:t>&lt; 0.05) </a:t>
            </a:r>
          </a:p>
          <a:p>
            <a:r>
              <a:rPr lang="en-US" dirty="0">
                <a:effectLst/>
                <a:ea typeface="Calibri" panose="020F0502020204030204" pitchFamily="34" charset="0"/>
              </a:rPr>
              <a:t>Louisian</a:t>
            </a:r>
            <a:r>
              <a:rPr lang="en-US" dirty="0">
                <a:ea typeface="Calibri" panose="020F0502020204030204" pitchFamily="34" charset="0"/>
              </a:rPr>
              <a:t>a </a:t>
            </a:r>
            <a:r>
              <a:rPr lang="en-US" dirty="0">
                <a:effectLst/>
                <a:ea typeface="Calibri" panose="020F0502020204030204" pitchFamily="34" charset="0"/>
              </a:rPr>
              <a:t>(</a:t>
            </a:r>
            <a:r>
              <a:rPr lang="en-US" i="1" dirty="0">
                <a:effectLst/>
                <a:ea typeface="Calibri" panose="020F0502020204030204" pitchFamily="34" charset="0"/>
              </a:rPr>
              <a:t>P </a:t>
            </a:r>
            <a:r>
              <a:rPr lang="en-US" dirty="0">
                <a:effectLst/>
                <a:ea typeface="Calibri" panose="020F0502020204030204" pitchFamily="34" charset="0"/>
              </a:rPr>
              <a:t>= 0.0808)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58620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9E2D4C-32C5-4399-80AF-AAAA5E9790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951" y="130324"/>
            <a:ext cx="626657" cy="8229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6BB03B2-E498-40AE-BC20-79B05F47F219}"/>
              </a:ext>
            </a:extLst>
          </p:cNvPr>
          <p:cNvSpPr/>
          <p:nvPr/>
        </p:nvSpPr>
        <p:spPr>
          <a:xfrm>
            <a:off x="106531" y="129944"/>
            <a:ext cx="8159268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B00000"/>
                </a:solidFill>
              </a:rPr>
              <a:t>2021 Preliminary results, Arkansas (RREC) &amp; Louisiana (MRRS)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7E5C6A-1C98-4279-871A-2F414D3694BF}"/>
              </a:ext>
            </a:extLst>
          </p:cNvPr>
          <p:cNvSpPr txBox="1"/>
          <p:nvPr/>
        </p:nvSpPr>
        <p:spPr>
          <a:xfrm>
            <a:off x="300619" y="570650"/>
            <a:ext cx="8542762" cy="395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/>
              <a:t>Soybean </a:t>
            </a:r>
            <a:r>
              <a:rPr lang="en-US" sz="1500" b="1" dirty="0"/>
              <a:t>leaf-P concentration </a:t>
            </a:r>
            <a:r>
              <a:rPr lang="en-US" sz="1500" dirty="0"/>
              <a:t>as affected by fertilizer-P rates and leaf sampling 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108D74-F135-4D45-9285-5CCE85AF7D8F}"/>
              </a:ext>
            </a:extLst>
          </p:cNvPr>
          <p:cNvSpPr txBox="1"/>
          <p:nvPr/>
        </p:nvSpPr>
        <p:spPr>
          <a:xfrm>
            <a:off x="312819" y="4815378"/>
            <a:ext cx="8319117" cy="1345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/>
              <a:t>Soybean leaf-P concentration:</a:t>
            </a:r>
          </a:p>
          <a:p>
            <a:pPr marL="9144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is dynamic across time and declines as reproductive growth progresses;</a:t>
            </a:r>
          </a:p>
          <a:p>
            <a:pPr marL="9144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consistently different among fertilizer-P treatments (80 &gt; 40 &gt; 0 </a:t>
            </a:r>
            <a:r>
              <a:rPr lang="en-US" sz="1400" dirty="0" err="1"/>
              <a:t>lb</a:t>
            </a:r>
            <a:r>
              <a:rPr lang="en-US" sz="1400" dirty="0"/>
              <a:t> P</a:t>
            </a:r>
            <a:r>
              <a:rPr lang="en-US" sz="1400" baseline="-25000" dirty="0"/>
              <a:t>2</a:t>
            </a:r>
            <a:r>
              <a:rPr lang="en-US" sz="1400" dirty="0"/>
              <a:t>O</a:t>
            </a:r>
            <a:r>
              <a:rPr lang="en-US" sz="1400" baseline="-25000" dirty="0"/>
              <a:t>5</a:t>
            </a:r>
            <a:r>
              <a:rPr lang="en-US" sz="1400" dirty="0"/>
              <a:t>/ac); </a:t>
            </a:r>
          </a:p>
          <a:p>
            <a:pPr marL="9144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the peak of leaf-P concentration among locations occurred at different time.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156E67-5064-4E18-A956-6A9864064AA5}"/>
              </a:ext>
            </a:extLst>
          </p:cNvPr>
          <p:cNvSpPr txBox="1"/>
          <p:nvPr/>
        </p:nvSpPr>
        <p:spPr>
          <a:xfrm>
            <a:off x="114300" y="4356896"/>
            <a:ext cx="7786116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Days after R1 development stage (DAR1) as predicted by SoyMap  (Popp et al., 2016).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1259FB-5C29-4180-9F3C-AB37AC097EC8}"/>
              </a:ext>
            </a:extLst>
          </p:cNvPr>
          <p:cNvGrpSpPr/>
          <p:nvPr/>
        </p:nvGrpSpPr>
        <p:grpSpPr>
          <a:xfrm>
            <a:off x="7744970" y="4526204"/>
            <a:ext cx="1284730" cy="1744587"/>
            <a:chOff x="7744970" y="4526204"/>
            <a:chExt cx="1284730" cy="1744587"/>
          </a:xfrm>
        </p:grpSpPr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E3BD1CDE-0A3A-4989-8F2C-5C72A908F205}"/>
                </a:ext>
              </a:extLst>
            </p:cNvPr>
            <p:cNvSpPr/>
            <p:nvPr/>
          </p:nvSpPr>
          <p:spPr>
            <a:xfrm rot="16200000">
              <a:off x="7534991" y="4736183"/>
              <a:ext cx="1704688" cy="1284730"/>
            </a:xfrm>
            <a:prstGeom prst="rect">
              <a:avLst/>
            </a:prstGeom>
            <a:blipFill>
              <a:blip r:embed="rId4" cstate="print"/>
              <a:stretch>
                <a:fillRect l="-112322" t="-17735" r="-5992" b="-14959"/>
              </a:stretch>
            </a:blipFill>
          </p:spPr>
          <p:txBody>
            <a:bodyPr wrap="square" lIns="0" tIns="0" rIns="0" bIns="0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BA01DF-5EE1-4963-B619-6389AED2F737}"/>
                </a:ext>
              </a:extLst>
            </p:cNvPr>
            <p:cNvSpPr txBox="1"/>
            <p:nvPr/>
          </p:nvSpPr>
          <p:spPr>
            <a:xfrm>
              <a:off x="8105779" y="5562905"/>
              <a:ext cx="4663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X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AEBD98F-94E2-4D2D-A4BC-9E8CCB280E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7793" y="1422396"/>
            <a:ext cx="4572000" cy="294093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CE46FA-4D78-4093-93F8-75C8CEAA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BF94-F331-410E-A17C-3BA8992F6A83}" type="slidenum">
              <a:rPr lang="en-US" altLang="pt-BR" smtClean="0"/>
              <a:pPr/>
              <a:t>12</a:t>
            </a:fld>
            <a:endParaRPr lang="en-US" altLang="pt-B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4CBDCF-25B5-4C07-B4FC-3AE43BB87DDA}"/>
              </a:ext>
            </a:extLst>
          </p:cNvPr>
          <p:cNvSpPr txBox="1"/>
          <p:nvPr/>
        </p:nvSpPr>
        <p:spPr>
          <a:xfrm>
            <a:off x="1088500" y="1072548"/>
            <a:ext cx="2567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MG V, determinate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83CBB9-9588-4961-B6F8-53A8FB0B591F}"/>
              </a:ext>
            </a:extLst>
          </p:cNvPr>
          <p:cNvSpPr txBox="1"/>
          <p:nvPr/>
        </p:nvSpPr>
        <p:spPr>
          <a:xfrm>
            <a:off x="5698622" y="1075073"/>
            <a:ext cx="2567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MG IV, indeterminate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B61FE7-B43E-4150-8A7B-2BF752CAD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4" y="1385980"/>
            <a:ext cx="4572000" cy="295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2121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561DB1F-AA21-2CEE-BBD4-B863EE1FE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188"/>
            <a:ext cx="8229600" cy="891380"/>
          </a:xfrm>
        </p:spPr>
        <p:txBody>
          <a:bodyPr/>
          <a:lstStyle/>
          <a:p>
            <a:r>
              <a:rPr lang="en-US" dirty="0"/>
              <a:t>2021 Conclusions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FEE791-FBCE-0FAC-076F-0D2557F28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66018"/>
            <a:ext cx="4038600" cy="4525963"/>
          </a:xfrm>
        </p:spPr>
        <p:txBody>
          <a:bodyPr/>
          <a:lstStyle/>
          <a:p>
            <a:r>
              <a:rPr lang="en-US" sz="2000" dirty="0">
                <a:effectLst/>
                <a:ea typeface="Calibri" panose="020F0502020204030204" pitchFamily="34" charset="0"/>
              </a:rPr>
              <a:t>Specifically, we identified that sub-optimal P supply reduces </a:t>
            </a:r>
          </a:p>
          <a:p>
            <a:pPr lvl="1"/>
            <a:r>
              <a:rPr lang="en-US" sz="1800" dirty="0">
                <a:effectLst/>
                <a:ea typeface="Calibri" panose="020F0502020204030204" pitchFamily="34" charset="0"/>
              </a:rPr>
              <a:t>plant height </a:t>
            </a:r>
          </a:p>
          <a:p>
            <a:pPr lvl="1"/>
            <a:r>
              <a:rPr lang="en-US" sz="1800" dirty="0">
                <a:ea typeface="Calibri" panose="020F0502020204030204" pitchFamily="34" charset="0"/>
              </a:rPr>
              <a:t>n</a:t>
            </a:r>
            <a:r>
              <a:rPr lang="en-US" sz="1800" dirty="0">
                <a:effectLst/>
                <a:ea typeface="Calibri" panose="020F0502020204030204" pitchFamily="34" charset="0"/>
              </a:rPr>
              <a:t>umber of pods</a:t>
            </a:r>
          </a:p>
          <a:p>
            <a:pPr lvl="1"/>
            <a:r>
              <a:rPr lang="en-US" sz="1800" dirty="0">
                <a:ea typeface="Calibri" panose="020F0502020204030204" pitchFamily="34" charset="0"/>
              </a:rPr>
              <a:t>number of</a:t>
            </a:r>
            <a:r>
              <a:rPr lang="en-US" sz="1800" dirty="0">
                <a:effectLst/>
                <a:ea typeface="Calibri" panose="020F0502020204030204" pitchFamily="34" charset="0"/>
              </a:rPr>
              <a:t> seeds, </a:t>
            </a:r>
          </a:p>
          <a:p>
            <a:pPr lvl="1"/>
            <a:r>
              <a:rPr lang="en-US" sz="1800" dirty="0">
                <a:ea typeface="Calibri" panose="020F0502020204030204" pitchFamily="34" charset="0"/>
              </a:rPr>
              <a:t>s</a:t>
            </a:r>
            <a:r>
              <a:rPr lang="en-US" sz="1800" dirty="0">
                <a:effectLst/>
                <a:ea typeface="Calibri" panose="020F0502020204030204" pitchFamily="34" charset="0"/>
              </a:rPr>
              <a:t>eed weight per plant </a:t>
            </a:r>
          </a:p>
          <a:p>
            <a:r>
              <a:rPr lang="en-US" sz="2000" dirty="0"/>
              <a:t>Seed abortion rate was mostly a function of node section (not P rate)</a:t>
            </a:r>
          </a:p>
          <a:p>
            <a:r>
              <a:rPr lang="en-US" sz="2000" dirty="0"/>
              <a:t>Seed P concentrations differed</a:t>
            </a:r>
          </a:p>
          <a:p>
            <a:pPr lvl="1"/>
            <a:r>
              <a:rPr lang="en-US" sz="1600" dirty="0"/>
              <a:t>among node sections</a:t>
            </a:r>
          </a:p>
          <a:p>
            <a:pPr lvl="1"/>
            <a:r>
              <a:rPr lang="en-US" sz="1600" dirty="0"/>
              <a:t>among P rates</a:t>
            </a:r>
          </a:p>
          <a:p>
            <a:pPr lvl="1"/>
            <a:r>
              <a:rPr lang="en-US" sz="1600" dirty="0"/>
              <a:t>Greater fluctuation among plant nodes for )-P control</a:t>
            </a:r>
          </a:p>
          <a:p>
            <a:endParaRPr lang="en-US" sz="3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0BE6AE5-171B-1F63-A96B-A4E68ECAA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2" y="1061243"/>
            <a:ext cx="4343398" cy="4525963"/>
          </a:xfrm>
        </p:spPr>
        <p:txBody>
          <a:bodyPr/>
          <a:lstStyle/>
          <a:p>
            <a:r>
              <a:rPr lang="en-US" sz="2000" b="1" dirty="0"/>
              <a:t>Seed P concentrations differed</a:t>
            </a:r>
          </a:p>
          <a:p>
            <a:pPr lvl="1"/>
            <a:r>
              <a:rPr lang="en-US" sz="1800" dirty="0"/>
              <a:t>among node sections: 0.42-0.52% P at ARK and 0.39-0.51% P at LSU</a:t>
            </a:r>
          </a:p>
          <a:p>
            <a:pPr lvl="1"/>
            <a:r>
              <a:rPr lang="en-US" sz="1800" dirty="0"/>
              <a:t>among P rates</a:t>
            </a:r>
          </a:p>
          <a:p>
            <a:pPr lvl="1"/>
            <a:r>
              <a:rPr lang="en-US" sz="1800" dirty="0"/>
              <a:t>Greater fluctuation among plant nodes for )-P control</a:t>
            </a:r>
          </a:p>
          <a:p>
            <a:r>
              <a:rPr lang="en-US" sz="2000" b="1" dirty="0"/>
              <a:t>Outreach</a:t>
            </a:r>
          </a:p>
          <a:p>
            <a:pPr lvl="1"/>
            <a:r>
              <a:rPr lang="en-US" sz="1800" dirty="0"/>
              <a:t>Arkansas Soybean Research Studies Publication</a:t>
            </a:r>
          </a:p>
          <a:p>
            <a:pPr lvl="1"/>
            <a:r>
              <a:rPr lang="en-US" sz="1800" dirty="0"/>
              <a:t>Conservation Tillage Conference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213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561DB1F-AA21-2CEE-BBD4-B863EE1FE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188"/>
            <a:ext cx="8229600" cy="891380"/>
          </a:xfrm>
        </p:spPr>
        <p:txBody>
          <a:bodyPr/>
          <a:lstStyle/>
          <a:p>
            <a:r>
              <a:rPr lang="en-US" dirty="0"/>
              <a:t>2021 Conclusions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FEE791-FBCE-0FAC-076F-0D2557F282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66018"/>
            <a:ext cx="4038600" cy="4525963"/>
          </a:xfrm>
        </p:spPr>
        <p:txBody>
          <a:bodyPr/>
          <a:lstStyle/>
          <a:p>
            <a:r>
              <a:rPr lang="en-US" sz="2000" dirty="0">
                <a:effectLst/>
                <a:ea typeface="Calibri" panose="020F0502020204030204" pitchFamily="34" charset="0"/>
              </a:rPr>
              <a:t>Specifically, we identified that sub-optimal P supply reduces </a:t>
            </a:r>
          </a:p>
          <a:p>
            <a:pPr lvl="1"/>
            <a:r>
              <a:rPr lang="en-US" sz="1800" dirty="0">
                <a:effectLst/>
                <a:ea typeface="Calibri" panose="020F0502020204030204" pitchFamily="34" charset="0"/>
              </a:rPr>
              <a:t>plant height </a:t>
            </a:r>
          </a:p>
          <a:p>
            <a:pPr lvl="1"/>
            <a:r>
              <a:rPr lang="en-US" sz="1800" dirty="0">
                <a:ea typeface="Calibri" panose="020F0502020204030204" pitchFamily="34" charset="0"/>
              </a:rPr>
              <a:t>n</a:t>
            </a:r>
            <a:r>
              <a:rPr lang="en-US" sz="1800" dirty="0">
                <a:effectLst/>
                <a:ea typeface="Calibri" panose="020F0502020204030204" pitchFamily="34" charset="0"/>
              </a:rPr>
              <a:t>umber of pods</a:t>
            </a:r>
          </a:p>
          <a:p>
            <a:pPr lvl="1"/>
            <a:r>
              <a:rPr lang="en-US" sz="1800" dirty="0">
                <a:ea typeface="Calibri" panose="020F0502020204030204" pitchFamily="34" charset="0"/>
              </a:rPr>
              <a:t>number of</a:t>
            </a:r>
            <a:r>
              <a:rPr lang="en-US" sz="1800" dirty="0">
                <a:effectLst/>
                <a:ea typeface="Calibri" panose="020F0502020204030204" pitchFamily="34" charset="0"/>
              </a:rPr>
              <a:t> seeds, </a:t>
            </a:r>
          </a:p>
          <a:p>
            <a:pPr lvl="1"/>
            <a:r>
              <a:rPr lang="en-US" sz="1800" dirty="0">
                <a:ea typeface="Calibri" panose="020F0502020204030204" pitchFamily="34" charset="0"/>
              </a:rPr>
              <a:t>s</a:t>
            </a:r>
            <a:r>
              <a:rPr lang="en-US" sz="1800" dirty="0">
                <a:effectLst/>
                <a:ea typeface="Calibri" panose="020F0502020204030204" pitchFamily="34" charset="0"/>
              </a:rPr>
              <a:t>eed weight per plant </a:t>
            </a:r>
          </a:p>
          <a:p>
            <a:r>
              <a:rPr lang="en-US" sz="2000" dirty="0"/>
              <a:t>Seed abortion rate was mostly a function of node section (not P rate)</a:t>
            </a:r>
          </a:p>
          <a:p>
            <a:r>
              <a:rPr lang="en-US" sz="2000" dirty="0"/>
              <a:t>Arkansas Soybean Research Studies Publication</a:t>
            </a:r>
          </a:p>
          <a:p>
            <a:r>
              <a:rPr lang="en-US" sz="2000" dirty="0"/>
              <a:t>Conservation Tillage Conference</a:t>
            </a:r>
          </a:p>
          <a:p>
            <a:endParaRPr lang="en-US" sz="32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0BE6AE5-171B-1F63-A96B-A4E68ECAA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2" y="994568"/>
            <a:ext cx="4038600" cy="4525963"/>
          </a:xfrm>
        </p:spPr>
        <p:txBody>
          <a:bodyPr/>
          <a:lstStyle/>
          <a:p>
            <a:r>
              <a:rPr lang="en-US" sz="2400" dirty="0"/>
              <a:t>Take Home</a:t>
            </a:r>
          </a:p>
          <a:p>
            <a:pPr marL="457200" lvl="1" indent="-228600"/>
            <a:r>
              <a:rPr lang="en-US" sz="2000" b="1" dirty="0"/>
              <a:t>Interpretation of leaf P concentrations must be made with plant development in mind </a:t>
            </a:r>
          </a:p>
          <a:p>
            <a:pPr marL="57150" indent="-228600"/>
            <a:r>
              <a:rPr lang="en-US" sz="2400" dirty="0"/>
              <a:t>Will in-season P application be theoretically effective for correcting P deficiency? </a:t>
            </a:r>
          </a:p>
          <a:p>
            <a:pPr marL="457200" lvl="1" indent="-228600"/>
            <a:r>
              <a:rPr lang="en-US" sz="2000" dirty="0"/>
              <a:t>To early to tell</a:t>
            </a:r>
          </a:p>
        </p:txBody>
      </p:sp>
    </p:spTree>
    <p:extLst>
      <p:ext uri="{BB962C8B-B14F-4D97-AF65-F5344CB8AC3E}">
        <p14:creationId xmlns:p14="http://schemas.microsoft.com/office/powerpoint/2010/main" val="1446676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B09C1944-8DFB-4EF0-9513-7784232E3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563DBB11-62AC-464D-929F-D683CEFCA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627" y="2614367"/>
            <a:ext cx="2917786" cy="7030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228600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defRPr sz="2000" b="1">
                <a:solidFill>
                  <a:srgbClr val="C00000"/>
                </a:solidFill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r>
              <a:rPr lang="en-US" altLang="pt-BR" sz="4000" i="1" dirty="0">
                <a:solidFill>
                  <a:schemeClr val="tx1"/>
                </a:solidFill>
              </a:rPr>
              <a:t>Thank you!</a:t>
            </a:r>
          </a:p>
        </p:txBody>
      </p:sp>
      <p:pic>
        <p:nvPicPr>
          <p:cNvPr id="4101" name="Picture 6" descr="U of A Division of Agriculture Research and Extension University of Arkansas System">
            <a:extLst>
              <a:ext uri="{FF2B5EF4-FFF2-40B4-BE49-F238E27FC236}">
                <a16:creationId xmlns:a16="http://schemas.microsoft.com/office/drawing/2014/main" id="{113BD73A-6D21-4224-9AF9-F0B59840B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02" y="73693"/>
            <a:ext cx="2882011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901618-FBF3-4E0F-826D-57DF139DFB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902308"/>
            <a:ext cx="1737882" cy="1421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E0E1D0-17CC-4E9D-B867-D947AAECCD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2667" y="4827099"/>
            <a:ext cx="1737882" cy="14213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C514433A-6270-4E32-B792-F8BF0F078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2709" y="4091806"/>
            <a:ext cx="4513044" cy="1483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pt-BR" sz="2000" dirty="0">
                <a:cs typeface="Arial" panose="020B0604020202020204" pitchFamily="34" charset="0"/>
              </a:rPr>
              <a:t>Nathan A. Slaton</a:t>
            </a:r>
          </a:p>
          <a:p>
            <a:pPr algn="ctr">
              <a:lnSpc>
                <a:spcPct val="150000"/>
              </a:lnSpc>
            </a:pPr>
            <a:r>
              <a:rPr lang="en-US" altLang="pt-BR" sz="1400" dirty="0">
                <a:cs typeface="Arial" panose="020B0604020202020204" pitchFamily="34" charset="0"/>
              </a:rPr>
              <a:t>Assistant Director, Agricultural Experiment Station</a:t>
            </a:r>
          </a:p>
          <a:p>
            <a:pPr algn="ctr">
              <a:lnSpc>
                <a:spcPct val="150000"/>
              </a:lnSpc>
            </a:pPr>
            <a:r>
              <a:rPr lang="en-US" altLang="pt-BR" sz="1400" dirty="0">
                <a:cs typeface="Arial" panose="020B0604020202020204" pitchFamily="34" charset="0"/>
              </a:rPr>
              <a:t>University of Arkansas System Division of Agriculture</a:t>
            </a:r>
          </a:p>
          <a:p>
            <a:pPr algn="ctr">
              <a:lnSpc>
                <a:spcPct val="150000"/>
              </a:lnSpc>
            </a:pPr>
            <a:r>
              <a:rPr lang="en-US" altLang="pt-BR" sz="1400" dirty="0">
                <a:cs typeface="Arial" panose="020B0604020202020204" pitchFamily="34" charset="0"/>
                <a:hlinkClick r:id="rId5"/>
              </a:rPr>
              <a:t>nslaton@uark.edu</a:t>
            </a:r>
            <a:r>
              <a:rPr lang="en-US" altLang="pt-BR" sz="1400" dirty="0"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Picture 9" descr="Mid-South Soybean Board - Soybean Research &amp; Information Network">
            <a:extLst>
              <a:ext uri="{FF2B5EF4-FFF2-40B4-BE49-F238E27FC236}">
                <a16:creationId xmlns:a16="http://schemas.microsoft.com/office/drawing/2014/main" id="{203B8DD6-CDE9-495C-AA39-475AA27EA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468" y="15257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8ED6E7B1-5F80-48C2-AF53-EBE899CA9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5354" y="152574"/>
            <a:ext cx="82285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96684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D5F30-3721-8544-7DE9-FE8A754B4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E6D99-E72E-73E4-9A1E-CD907F90B6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FEAA3-F493-9206-FAF4-A832556331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04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78E5D6-0B13-4F10-B5C2-DA8C775C5D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951" y="130324"/>
            <a:ext cx="626657" cy="8229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C6BF25-1DB9-4C1F-9DEB-C040BBB91C9B}"/>
              </a:ext>
            </a:extLst>
          </p:cNvPr>
          <p:cNvSpPr/>
          <p:nvPr/>
        </p:nvSpPr>
        <p:spPr>
          <a:xfrm>
            <a:off x="106531" y="129944"/>
            <a:ext cx="8159268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B00000"/>
                </a:solidFill>
              </a:rPr>
              <a:t>2021 Preliminary results, Arkansas (RREC) &amp; Louisiana (MRRS)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8E910A-3A1C-40AF-9F69-3B232241D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07843"/>
            <a:ext cx="9144000" cy="2319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A77915-3FF9-4943-A177-BF752709A67C}"/>
              </a:ext>
            </a:extLst>
          </p:cNvPr>
          <p:cNvSpPr txBox="1"/>
          <p:nvPr/>
        </p:nvSpPr>
        <p:spPr>
          <a:xfrm>
            <a:off x="400825" y="541804"/>
            <a:ext cx="7755623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Soybean </a:t>
            </a:r>
            <a:r>
              <a:rPr lang="en-US" sz="1200" b="1" dirty="0"/>
              <a:t>seed weight distribution </a:t>
            </a:r>
            <a:r>
              <a:rPr lang="en-US" sz="1200" dirty="0"/>
              <a:t>in the main stem and branches as affected by 0 (A &amp; D), 40 (B &amp; E), and 80 </a:t>
            </a:r>
            <a:r>
              <a:rPr lang="en-US" sz="1200" dirty="0" err="1"/>
              <a:t>lb</a:t>
            </a:r>
            <a:r>
              <a:rPr lang="en-US" sz="1200" dirty="0"/>
              <a:t> P</a:t>
            </a:r>
            <a:r>
              <a:rPr lang="en-US" sz="1200" baseline="-25000" dirty="0"/>
              <a:t>2</a:t>
            </a:r>
            <a:r>
              <a:rPr lang="en-US" sz="1200" dirty="0"/>
              <a:t>O</a:t>
            </a:r>
            <a:r>
              <a:rPr lang="en-US" sz="1200" baseline="-25000" dirty="0"/>
              <a:t>5</a:t>
            </a:r>
            <a:r>
              <a:rPr lang="en-US" sz="1200" dirty="0"/>
              <a:t>/ac (C &amp; F) in Arkansas and Louisiana, respectively.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8EEA9D-6167-4932-95DC-966EF45E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BF94-F331-410E-A17C-3BA8992F6A83}" type="slidenum">
              <a:rPr lang="en-US" altLang="pt-BR" smtClean="0"/>
              <a:pPr/>
              <a:t>17</a:t>
            </a:fld>
            <a:endParaRPr lang="en-US" altLang="pt-BR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2A2F14-C051-4F19-B49A-58FE40F040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80274"/>
            <a:ext cx="9144000" cy="23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6858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6668-427E-A955-95CD-8F5480BAC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820737"/>
          </a:xfrm>
        </p:spPr>
        <p:txBody>
          <a:bodyPr/>
          <a:lstStyle/>
          <a:p>
            <a:r>
              <a:rPr lang="en-US" b="1" dirty="0"/>
              <a:t>Project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40296-B436-D9FB-FF2A-BDE8B07C40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1450" y="1193006"/>
            <a:ext cx="4400550" cy="4525963"/>
          </a:xfrm>
        </p:spPr>
        <p:txBody>
          <a:bodyPr/>
          <a:lstStyle/>
          <a:p>
            <a:r>
              <a:rPr lang="en-US" sz="2800" dirty="0"/>
              <a:t>Identify how soybean seed yield, individual yield components, leaflet-P concentration, and the seed nutrient concentrations are affected by P deficiency and node location on the plant 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B098743-C608-6F24-027A-EA8CFD8F8D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10549" y="985043"/>
            <a:ext cx="3109575" cy="511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0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F1AF1F-719A-FDC3-A404-BE2258670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2961"/>
            <a:ext cx="8229600" cy="1143000"/>
          </a:xfrm>
        </p:spPr>
        <p:txBody>
          <a:bodyPr/>
          <a:lstStyle/>
          <a:p>
            <a:r>
              <a:rPr lang="en-US" sz="4400" b="1" dirty="0"/>
              <a:t>Rice Research and Extension Center - RREC </a:t>
            </a:r>
            <a:br>
              <a:rPr lang="en-US" sz="4400" b="1" dirty="0"/>
            </a:b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06FCE2B-1B1A-0AD0-44ED-3DFAFC582F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652" y="2209800"/>
            <a:ext cx="3648465" cy="190024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242325-1199-D098-F94F-BE00D5B32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2903" y="1600200"/>
            <a:ext cx="4994787" cy="452596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Long-term trial established in 2007 on a Dewitt silt loam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Randomized complete block design with 6 blocks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b="1" dirty="0"/>
              <a:t>0, 40, 80</a:t>
            </a:r>
            <a:r>
              <a:rPr lang="en-US" sz="2400" dirty="0"/>
              <a:t>, 120, and 160 </a:t>
            </a:r>
            <a:r>
              <a:rPr lang="en-US" sz="2400" dirty="0" err="1"/>
              <a:t>lb</a:t>
            </a:r>
            <a:r>
              <a:rPr lang="en-US" sz="2400" dirty="0"/>
              <a:t> P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5</a:t>
            </a:r>
            <a:r>
              <a:rPr lang="en-US" sz="2400" dirty="0"/>
              <a:t>/acre/year applied preplant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400" dirty="0"/>
              <a:t>Soil-test P ranges from </a:t>
            </a:r>
            <a:r>
              <a:rPr lang="en-US" sz="2400" b="1" dirty="0"/>
              <a:t>8 to 89 ppm</a:t>
            </a:r>
            <a:endParaRPr lang="en-US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2400" dirty="0"/>
              <a:t>Pioneer 52A14SE planted on June 6</a:t>
            </a:r>
            <a:r>
              <a:rPr lang="pt-BR" sz="2400" baseline="30000" dirty="0"/>
              <a:t>th</a:t>
            </a:r>
            <a:endParaRPr lang="pt-BR" sz="2400" dirty="0"/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pt-BR" sz="1800" dirty="0"/>
              <a:t>Currently at R4 stage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2400" dirty="0"/>
              <a:t>Vegetative leaf sampling at V6/7 (July 8</a:t>
            </a:r>
            <a:r>
              <a:rPr lang="pt-BR" sz="2400" baseline="30000" dirty="0"/>
              <a:t>th</a:t>
            </a:r>
            <a:r>
              <a:rPr lang="pt-BR" sz="2400" dirty="0"/>
              <a:t>) and weekly samples collected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57216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68B5A-C42C-F497-0B26-585F0421B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3219"/>
            <a:ext cx="8229600" cy="1143000"/>
          </a:xfrm>
        </p:spPr>
        <p:txBody>
          <a:bodyPr/>
          <a:lstStyle/>
          <a:p>
            <a:r>
              <a:rPr lang="en-US" sz="4400" b="1" dirty="0"/>
              <a:t>LSU AgCenter – Macon Ridge Research Station</a:t>
            </a:r>
            <a:br>
              <a:rPr lang="en-US" sz="4400" b="1" dirty="0"/>
            </a:b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ADD50EB-0C89-E675-7527-96DCCB65A2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485" y="1782100"/>
            <a:ext cx="3523793" cy="1920406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A1442-E152-29DB-D4B7-5BDDFCB5DB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05084" y="1600200"/>
            <a:ext cx="5181600" cy="452596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Single year trial on a Gigger-Gilbert silt loam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Randomized complete block design with 4 blocks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b="1" dirty="0"/>
              <a:t>0, 40, 80</a:t>
            </a:r>
            <a:r>
              <a:rPr lang="en-US" sz="2000" dirty="0"/>
              <a:t>, 120, and 160 </a:t>
            </a:r>
            <a:r>
              <a:rPr lang="en-US" sz="2000" dirty="0" err="1"/>
              <a:t>lb</a:t>
            </a:r>
            <a:r>
              <a:rPr lang="en-US" sz="2000" dirty="0"/>
              <a:t> P</a:t>
            </a:r>
            <a:r>
              <a:rPr lang="en-US" sz="2000" baseline="-25000" dirty="0"/>
              <a:t>2</a:t>
            </a:r>
            <a:r>
              <a:rPr lang="en-US" sz="2000" dirty="0"/>
              <a:t>O</a:t>
            </a:r>
            <a:r>
              <a:rPr lang="en-US" sz="2000" baseline="-25000" dirty="0"/>
              <a:t>5</a:t>
            </a:r>
            <a:r>
              <a:rPr lang="en-US" sz="2000" dirty="0"/>
              <a:t>/acre broadcast on the top of the seedbed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2000" dirty="0"/>
              <a:t>Mean soil-test P of</a:t>
            </a:r>
            <a:r>
              <a:rPr lang="en-US" sz="2000" b="1" dirty="0"/>
              <a:t> 13 ppm</a:t>
            </a:r>
            <a:endParaRPr lang="en-US" sz="2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2000" dirty="0"/>
              <a:t>Progeny 4806 XFS planted May 10</a:t>
            </a:r>
          </a:p>
          <a:p>
            <a:pPr marL="571500" lvl="1" indent="-171450">
              <a:buFont typeface="Arial" panose="020B0604020202020204" pitchFamily="34" charset="0"/>
              <a:buChar char="•"/>
            </a:pPr>
            <a:r>
              <a:rPr lang="pt-BR" sz="1800" dirty="0"/>
              <a:t>Currently at R5.5 growth stage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2000" dirty="0"/>
              <a:t>Weekly leaf samples collected from R1 to R6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sz="2000" b="1" dirty="0"/>
              <a:t>Chloride toxicity has affected the 2022 trial</a:t>
            </a:r>
            <a:endParaRPr lang="en-US" sz="2000" b="1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713243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469F43-7829-469B-9D70-CDC5EDB460BA}"/>
              </a:ext>
            </a:extLst>
          </p:cNvPr>
          <p:cNvSpPr/>
          <p:nvPr/>
        </p:nvSpPr>
        <p:spPr>
          <a:xfrm>
            <a:off x="179683" y="65854"/>
            <a:ext cx="7334299" cy="5061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  <a:cs typeface="Arial" panose="020B0604020202020204" pitchFamily="34" charset="0"/>
              </a:rPr>
              <a:t>Progress made &amp; preliminary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B27AA2-5021-46D5-AF83-C2274BACE62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12" y="1432843"/>
            <a:ext cx="8078260" cy="45716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A76CD4-6310-450F-B311-F6FFAED95639}"/>
              </a:ext>
            </a:extLst>
          </p:cNvPr>
          <p:cNvSpPr txBox="1"/>
          <p:nvPr/>
        </p:nvSpPr>
        <p:spPr>
          <a:xfrm>
            <a:off x="842825" y="530374"/>
            <a:ext cx="7458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P-deficiency at early soybean vegetative growth stages: smaller </a:t>
            </a:r>
            <a:r>
              <a:rPr lang="en-US" sz="2000" dirty="0" err="1"/>
              <a:t>trifoliolate</a:t>
            </a:r>
            <a:r>
              <a:rPr lang="en-US" sz="2000" dirty="0"/>
              <a:t> leaves, shorter plants, and less lateral branches!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EE446-8B8D-48D2-83B2-4C8DA799939C}"/>
              </a:ext>
            </a:extLst>
          </p:cNvPr>
          <p:cNvSpPr txBox="1"/>
          <p:nvPr/>
        </p:nvSpPr>
        <p:spPr>
          <a:xfrm>
            <a:off x="6245817" y="6345665"/>
            <a:ext cx="2633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RREC, Stuttgart AR, 2021</a:t>
            </a:r>
          </a:p>
        </p:txBody>
      </p:sp>
    </p:spTree>
    <p:extLst>
      <p:ext uri="{BB962C8B-B14F-4D97-AF65-F5344CB8AC3E}">
        <p14:creationId xmlns:p14="http://schemas.microsoft.com/office/powerpoint/2010/main" val="409534665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BD5EE-33E9-D8A8-1E2D-3615CEE0C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Consistent Early Season Growth Benefits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6A85E2-B5FA-81C0-8B65-B8C870596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62" y="1579087"/>
            <a:ext cx="4040188" cy="639762"/>
          </a:xfrm>
        </p:spPr>
        <p:txBody>
          <a:bodyPr/>
          <a:lstStyle/>
          <a:p>
            <a:pPr algn="ctr"/>
            <a:r>
              <a:rPr lang="en-US" dirty="0"/>
              <a:t>2021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214D2F-17F0-3816-DF48-4E88A9BDC6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2426" y="2446020"/>
            <a:ext cx="4047686" cy="374142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CE9EF4F-25CD-873C-7998-66854DA3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82262"/>
            <a:ext cx="4041775" cy="639762"/>
          </a:xfrm>
        </p:spPr>
        <p:txBody>
          <a:bodyPr/>
          <a:lstStyle/>
          <a:p>
            <a:pPr algn="ctr"/>
            <a:r>
              <a:rPr lang="en-US" dirty="0"/>
              <a:t>2022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14B771-6CCC-9823-3E49-45191891105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97388" y="2218849"/>
            <a:ext cx="4534186" cy="396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12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469F43-7829-469B-9D70-CDC5EDB460BA}"/>
              </a:ext>
            </a:extLst>
          </p:cNvPr>
          <p:cNvSpPr/>
          <p:nvPr/>
        </p:nvSpPr>
        <p:spPr>
          <a:xfrm>
            <a:off x="179683" y="65854"/>
            <a:ext cx="7334299" cy="5061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28600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C00000"/>
                </a:solidFill>
                <a:cs typeface="Arial" panose="020B0604020202020204" pitchFamily="34" charset="0"/>
              </a:rPr>
              <a:t>Progress made &amp; preliminary results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FCF4E0-3319-4258-AA33-08405F9412D4}"/>
              </a:ext>
            </a:extLst>
          </p:cNvPr>
          <p:cNvSpPr txBox="1"/>
          <p:nvPr/>
        </p:nvSpPr>
        <p:spPr>
          <a:xfrm>
            <a:off x="3705459" y="4074836"/>
            <a:ext cx="5006757" cy="1893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Overhead view of soybean canopy and percentage of canopy coverage at the V6.8 growth stage as affected by fertilizer-P rate and soil-test P. Pictures were taken at a 42-inch height from the soil level.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02FD1D-8504-4779-A12F-DF6B9DA3C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" y="3797086"/>
            <a:ext cx="3459267" cy="302775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F33C538-ADA3-4241-8632-063E08FB9498}"/>
              </a:ext>
            </a:extLst>
          </p:cNvPr>
          <p:cNvGrpSpPr/>
          <p:nvPr/>
        </p:nvGrpSpPr>
        <p:grpSpPr>
          <a:xfrm>
            <a:off x="165988" y="940370"/>
            <a:ext cx="8812023" cy="2528087"/>
            <a:chOff x="152812" y="1533123"/>
            <a:chExt cx="8812023" cy="252808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8DF380C-353B-4284-96CD-50F00EE60923}"/>
                </a:ext>
              </a:extLst>
            </p:cNvPr>
            <p:cNvSpPr txBox="1"/>
            <p:nvPr/>
          </p:nvSpPr>
          <p:spPr>
            <a:xfrm>
              <a:off x="559034" y="1533123"/>
              <a:ext cx="21719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0 </a:t>
              </a:r>
              <a:r>
                <a:rPr lang="en-US" sz="1400" b="1" dirty="0" err="1"/>
                <a:t>lbs</a:t>
              </a:r>
              <a:r>
                <a:rPr lang="en-US" sz="1400" b="1" dirty="0"/>
                <a:t> P</a:t>
              </a:r>
              <a:r>
                <a:rPr lang="en-US" sz="1400" b="1" baseline="-25000" dirty="0"/>
                <a:t>2</a:t>
              </a:r>
              <a:r>
                <a:rPr lang="en-US" sz="1400" b="1" dirty="0"/>
                <a:t>O</a:t>
              </a:r>
              <a:r>
                <a:rPr lang="en-US" sz="1400" b="1" baseline="-25000" dirty="0"/>
                <a:t>5</a:t>
              </a:r>
              <a:r>
                <a:rPr lang="en-US" sz="1400" b="1" dirty="0"/>
                <a:t>/ac, 13 ppm P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6DA06DE-339E-448B-B64F-150E5292AAE6}"/>
                </a:ext>
              </a:extLst>
            </p:cNvPr>
            <p:cNvSpPr txBox="1"/>
            <p:nvPr/>
          </p:nvSpPr>
          <p:spPr>
            <a:xfrm>
              <a:off x="3406708" y="1536258"/>
              <a:ext cx="22964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40 </a:t>
              </a:r>
              <a:r>
                <a:rPr lang="en-US" sz="1400" b="1" dirty="0" err="1"/>
                <a:t>lbs</a:t>
              </a:r>
              <a:r>
                <a:rPr lang="en-US" sz="1400" b="1" dirty="0"/>
                <a:t> P</a:t>
              </a:r>
              <a:r>
                <a:rPr lang="en-US" sz="1400" b="1" baseline="-25000" dirty="0"/>
                <a:t>2</a:t>
              </a:r>
              <a:r>
                <a:rPr lang="en-US" sz="1400" b="1" dirty="0"/>
                <a:t>O</a:t>
              </a:r>
              <a:r>
                <a:rPr lang="en-US" sz="1400" b="1" baseline="-25000" dirty="0"/>
                <a:t>5</a:t>
              </a:r>
              <a:r>
                <a:rPr lang="en-US" sz="1400" b="1" dirty="0"/>
                <a:t>/ac, 23 ppm P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33C735D-B596-436D-93E5-716399F5FE28}"/>
                </a:ext>
              </a:extLst>
            </p:cNvPr>
            <p:cNvSpPr txBox="1"/>
            <p:nvPr/>
          </p:nvSpPr>
          <p:spPr>
            <a:xfrm>
              <a:off x="6353554" y="1540871"/>
              <a:ext cx="22964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80 </a:t>
              </a:r>
              <a:r>
                <a:rPr lang="en-US" sz="1400" b="1" dirty="0" err="1"/>
                <a:t>lbs</a:t>
              </a:r>
              <a:r>
                <a:rPr lang="en-US" sz="1400" b="1" dirty="0"/>
                <a:t> P</a:t>
              </a:r>
              <a:r>
                <a:rPr lang="en-US" sz="1400" b="1" baseline="-25000" dirty="0"/>
                <a:t>2</a:t>
              </a:r>
              <a:r>
                <a:rPr lang="en-US" sz="1400" b="1" dirty="0"/>
                <a:t>O</a:t>
              </a:r>
              <a:r>
                <a:rPr lang="en-US" sz="1400" b="1" baseline="-25000" dirty="0"/>
                <a:t>5</a:t>
              </a:r>
              <a:r>
                <a:rPr lang="en-US" sz="1400" b="1" dirty="0"/>
                <a:t>/ac, 47 ppm P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30FB907-4480-485F-9AEA-E44A4BAC9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812" y="1866650"/>
              <a:ext cx="2926080" cy="219456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1547A1C-E6A3-4791-8699-4EBCBDD15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1909" y="1866650"/>
              <a:ext cx="2926080" cy="219456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47B6763-55DD-4B79-ADCA-3FE0A17FF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8755" y="1866650"/>
              <a:ext cx="2926080" cy="219456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B5240C0-CD91-43E0-93B5-E3068EECEC3E}"/>
              </a:ext>
            </a:extLst>
          </p:cNvPr>
          <p:cNvSpPr/>
          <p:nvPr/>
        </p:nvSpPr>
        <p:spPr>
          <a:xfrm>
            <a:off x="6363321" y="6386725"/>
            <a:ext cx="26146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RREC, Stuttgart AR, 2022</a:t>
            </a:r>
          </a:p>
        </p:txBody>
      </p:sp>
    </p:spTree>
    <p:extLst>
      <p:ext uri="{BB962C8B-B14F-4D97-AF65-F5344CB8AC3E}">
        <p14:creationId xmlns:p14="http://schemas.microsoft.com/office/powerpoint/2010/main" val="218345403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081C7E8-784A-9AAD-326B-A8321A93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182562"/>
            <a:ext cx="8229600" cy="1143000"/>
          </a:xfrm>
        </p:spPr>
        <p:txBody>
          <a:bodyPr/>
          <a:lstStyle/>
          <a:p>
            <a:r>
              <a:rPr lang="en-US" dirty="0"/>
              <a:t>Pod number (2021 Results)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44E8C42-C7DE-26A9-FA6E-1392CA10CDE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36360731"/>
              </p:ext>
            </p:extLst>
          </p:nvPr>
        </p:nvGraphicFramePr>
        <p:xfrm>
          <a:off x="171450" y="1057276"/>
          <a:ext cx="4324350" cy="506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C5F02DC7-6652-7CDA-0385-2365AD3AA87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91776830"/>
              </p:ext>
            </p:extLst>
          </p:nvPr>
        </p:nvGraphicFramePr>
        <p:xfrm>
          <a:off x="4648200" y="1181100"/>
          <a:ext cx="4495800" cy="494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0BD27E2-847B-F87E-A173-D3C3E5174B92}"/>
              </a:ext>
            </a:extLst>
          </p:cNvPr>
          <p:cNvSpPr txBox="1"/>
          <p:nvPr/>
        </p:nvSpPr>
        <p:spPr>
          <a:xfrm>
            <a:off x="4162425" y="6346825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nodes per node segment</a:t>
            </a:r>
          </a:p>
        </p:txBody>
      </p:sp>
    </p:spTree>
    <p:extLst>
      <p:ext uri="{BB962C8B-B14F-4D97-AF65-F5344CB8AC3E}">
        <p14:creationId xmlns:p14="http://schemas.microsoft.com/office/powerpoint/2010/main" val="3517687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081C7E8-784A-9AAD-326B-A8321A93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-182562"/>
            <a:ext cx="8229600" cy="1143000"/>
          </a:xfrm>
        </p:spPr>
        <p:txBody>
          <a:bodyPr/>
          <a:lstStyle/>
          <a:p>
            <a:r>
              <a:rPr lang="en-US" dirty="0"/>
              <a:t>Seed number (2021 Results)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44E8C42-C7DE-26A9-FA6E-1392CA10CDE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45151866"/>
              </p:ext>
            </p:extLst>
          </p:nvPr>
        </p:nvGraphicFramePr>
        <p:xfrm>
          <a:off x="171450" y="1057276"/>
          <a:ext cx="4324350" cy="5068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C5F02DC7-6652-7CDA-0385-2365AD3AA87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9066101"/>
              </p:ext>
            </p:extLst>
          </p:nvPr>
        </p:nvGraphicFramePr>
        <p:xfrm>
          <a:off x="4648200" y="1181100"/>
          <a:ext cx="4495800" cy="494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B52610A-1D21-67BD-708D-9753C4000C26}"/>
              </a:ext>
            </a:extLst>
          </p:cNvPr>
          <p:cNvSpPr txBox="1"/>
          <p:nvPr/>
        </p:nvSpPr>
        <p:spPr>
          <a:xfrm>
            <a:off x="4162425" y="6346825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nodes per node segment</a:t>
            </a:r>
          </a:p>
        </p:txBody>
      </p:sp>
    </p:spTree>
    <p:extLst>
      <p:ext uri="{BB962C8B-B14F-4D97-AF65-F5344CB8AC3E}">
        <p14:creationId xmlns:p14="http://schemas.microsoft.com/office/powerpoint/2010/main" val="1426230381"/>
      </p:ext>
    </p:extLst>
  </p:cSld>
  <p:clrMapOvr>
    <a:masterClrMapping/>
  </p:clrMapOvr>
</p:sld>
</file>

<file path=ppt/theme/theme1.xml><?xml version="1.0" encoding="utf-8"?>
<a:theme xmlns:a="http://schemas.openxmlformats.org/drawingml/2006/main" name="UA-PPT template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Power_Point_Template</Template>
  <TotalTime>4242</TotalTime>
  <Words>872</Words>
  <Application>Microsoft Office PowerPoint</Application>
  <PresentationFormat>On-screen Show (4:3)</PresentationFormat>
  <Paragraphs>116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UA-PPT template-1</vt:lpstr>
      <vt:lpstr>PowerPoint Presentation</vt:lpstr>
      <vt:lpstr>Project Objectives</vt:lpstr>
      <vt:lpstr>Rice Research and Extension Center - RREC  </vt:lpstr>
      <vt:lpstr>LSU AgCenter – Macon Ridge Research Station </vt:lpstr>
      <vt:lpstr>PowerPoint Presentation</vt:lpstr>
      <vt:lpstr>Consistent Early Season Growth Benefits</vt:lpstr>
      <vt:lpstr>PowerPoint Presentation</vt:lpstr>
      <vt:lpstr>Pod number (2021 Results)</vt:lpstr>
      <vt:lpstr>Seed number (2021 Results)</vt:lpstr>
      <vt:lpstr>Seed weight (2021 Results)</vt:lpstr>
      <vt:lpstr>Seed Yield (2021 Results)</vt:lpstr>
      <vt:lpstr>PowerPoint Presentation</vt:lpstr>
      <vt:lpstr>2021 Conclusions </vt:lpstr>
      <vt:lpstr>2021 Conclusions </vt:lpstr>
      <vt:lpstr>PowerPoint Presentation</vt:lpstr>
      <vt:lpstr>PowerPoint Presentation</vt:lpstr>
      <vt:lpstr>PowerPoint Presentation</vt:lpstr>
    </vt:vector>
  </TitlesOfParts>
  <Company>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U of A PowerPoint Template Number 1</dc:subject>
  <dc:creator>gerson drescher</dc:creator>
  <cp:keywords>arkansas,division,agriculture,powerpoint,template</cp:keywords>
  <cp:lastModifiedBy>Nathan A Slaton</cp:lastModifiedBy>
  <cp:revision>158</cp:revision>
  <dcterms:created xsi:type="dcterms:W3CDTF">2020-08-06T20:38:58Z</dcterms:created>
  <dcterms:modified xsi:type="dcterms:W3CDTF">2022-08-25T19:27:46Z</dcterms:modified>
</cp:coreProperties>
</file>