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5" r:id="rId3"/>
    <p:sldId id="305" r:id="rId4"/>
    <p:sldId id="306" r:id="rId5"/>
    <p:sldId id="307" r:id="rId6"/>
    <p:sldId id="308" r:id="rId7"/>
    <p:sldId id="261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24" r:id="rId17"/>
    <p:sldId id="325" r:id="rId18"/>
    <p:sldId id="326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6888-1511-4642-882E-28126C0C8416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78442-38B8-4776-9EB8-C402D5D7E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4E-D636-4F61-8A64-A83D09F231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4E-D636-4F61-8A64-A83D09F231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4E-D636-4F61-8A64-A83D09F231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4E-D636-4F61-8A64-A83D09F231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4E-D636-4F61-8A64-A83D09F2318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5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4E-D636-4F61-8A64-A83D09F2318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4E-D636-4F61-8A64-A83D09F2318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5FF7-2B33-403C-888D-60A07F2621D0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85FD-1C45-4C4A-84DC-9F001E99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38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3505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Soybean seed quality response among maturity groups to planting dates in the Midsouth</a:t>
            </a:r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800" b="1" dirty="0">
              <a:solidFill>
                <a:schemeClr val="bg1"/>
              </a:solidFill>
            </a:endParaRPr>
          </a:p>
          <a:p>
            <a:pPr marL="285750" algn="ctr">
              <a:tabLst>
                <a:tab pos="3143250" algn="l"/>
                <a:tab pos="5772150" algn="l"/>
              </a:tabLs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algn="ctr">
              <a:tabLst>
                <a:tab pos="3143250" algn="l"/>
                <a:tab pos="577215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Larry </a:t>
            </a:r>
            <a:r>
              <a:rPr lang="en-US" sz="2800" dirty="0">
                <a:solidFill>
                  <a:schemeClr val="bg1"/>
                </a:solidFill>
              </a:rPr>
              <a:t>C. </a:t>
            </a:r>
            <a:r>
              <a:rPr lang="en-US" sz="2800" dirty="0" smtClean="0">
                <a:solidFill>
                  <a:schemeClr val="bg1"/>
                </a:solidFill>
              </a:rPr>
              <a:t>Purcell &amp; Montserrat Salmeron</a:t>
            </a:r>
          </a:p>
          <a:p>
            <a:pPr marL="285750" algn="ctr">
              <a:tabLst>
                <a:tab pos="3143250" algn="l"/>
                <a:tab pos="577215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MidSouth Soybean Board Meeting,</a:t>
            </a:r>
          </a:p>
          <a:p>
            <a:pPr marL="285750" algn="ctr">
              <a:tabLst>
                <a:tab pos="3143250" algn="l"/>
                <a:tab pos="577215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9 February 2015, Savannah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955098" cy="138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msalmero\Documents\1 - Soybean project\Photos\2013\Fayetteville\June 28 2013 Fay\P1010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25" y="3"/>
            <a:ext cx="1845675" cy="138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salmero\Documents\1 - Soybean project\Photos\2013\Fayetteville\July 19 2013 Fay\P10103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1883895" cy="13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salmero\Documents\1 - Soybean project\Photos\College ST visit 07_12_2012\DSCF06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94" y="0"/>
            <a:ext cx="1863306" cy="13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540098"/>
            <a:ext cx="3886200" cy="81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334000"/>
            <a:ext cx="1676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usb_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6372" y="5269229"/>
            <a:ext cx="206727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4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232" y="3972693"/>
            <a:ext cx="48256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What do we know about seed number determination?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/>
              <a:t>Flowering and seed set (R1 – R6) period </a:t>
            </a:r>
            <a:r>
              <a:rPr lang="en-US" sz="1600" dirty="0" smtClean="0"/>
              <a:t>is critical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/>
              <a:t>Radiation interception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/>
              <a:t>Temperature</a:t>
            </a:r>
            <a:endParaRPr lang="en-US" sz="16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7092" y="1149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Seed number </a:t>
            </a:r>
            <a:r>
              <a:rPr lang="en-US" dirty="0" smtClean="0"/>
              <a:t>determination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31864" y="687722"/>
            <a:ext cx="302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SEED NUMBER (seeds m</a:t>
            </a:r>
            <a:r>
              <a:rPr lang="en-US" sz="2000" b="1" baseline="30000" dirty="0" smtClean="0">
                <a:solidFill>
                  <a:schemeClr val="accent5">
                    <a:lumMod val="50000"/>
                  </a:schemeClr>
                </a:solidFill>
              </a:rPr>
              <a:t>-2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817" y="586366"/>
            <a:ext cx="3781695" cy="2094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4836" y="418080"/>
            <a:ext cx="182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Egli</a:t>
            </a:r>
            <a:r>
              <a:rPr lang="en-US" sz="1400" b="1" dirty="0" smtClean="0"/>
              <a:t> et al</a:t>
            </a:r>
            <a:r>
              <a:rPr lang="en-US" sz="1400" b="1" dirty="0"/>
              <a:t> </a:t>
            </a:r>
            <a:r>
              <a:rPr lang="en-US" sz="1400" b="1" dirty="0" smtClean="0"/>
              <a:t>(1987)</a:t>
            </a:r>
            <a:endParaRPr lang="en-US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817" y="2662883"/>
            <a:ext cx="2271234" cy="1926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17365" y="3282286"/>
            <a:ext cx="1818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Kantolic</a:t>
            </a:r>
            <a:r>
              <a:rPr lang="en-US" sz="1400" b="1" dirty="0" smtClean="0"/>
              <a:t> et al</a:t>
            </a:r>
            <a:r>
              <a:rPr lang="en-US" sz="1400" b="1" dirty="0"/>
              <a:t> </a:t>
            </a:r>
            <a:r>
              <a:rPr lang="en-US" sz="1400" b="1" dirty="0" smtClean="0"/>
              <a:t>(2013)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99"/>
          <a:stretch/>
        </p:blipFill>
        <p:spPr>
          <a:xfrm>
            <a:off x="304611" y="1112435"/>
            <a:ext cx="3726360" cy="26028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12990" y="5440961"/>
            <a:ext cx="2313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Effect of temperature on seed number in PEANUT (Prasad et al, 2003)</a:t>
            </a:r>
            <a:endParaRPr lang="en-US" sz="1400" b="1" dirty="0"/>
          </a:p>
        </p:txBody>
      </p:sp>
      <p:grpSp>
        <p:nvGrpSpPr>
          <p:cNvPr id="6" name="Group 13"/>
          <p:cNvGrpSpPr/>
          <p:nvPr/>
        </p:nvGrpSpPr>
        <p:grpSpPr>
          <a:xfrm>
            <a:off x="6255271" y="4851133"/>
            <a:ext cx="2340089" cy="1912480"/>
            <a:chOff x="5152204" y="1336432"/>
            <a:chExt cx="2965731" cy="22947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2204" y="1336432"/>
              <a:ext cx="2965731" cy="22947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798683" y="3200524"/>
              <a:ext cx="2236205" cy="3139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27         31         35        39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723792" y="1336432"/>
              <a:ext cx="220687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99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092" y="1149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Seed number </a:t>
            </a:r>
            <a:r>
              <a:rPr lang="en-US" dirty="0" smtClean="0"/>
              <a:t>determination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31864" y="687722"/>
            <a:ext cx="302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SEED NUMBER (seeds m</a:t>
            </a:r>
            <a:r>
              <a:rPr lang="en-US" sz="2000" b="1" baseline="30000" dirty="0" smtClean="0">
                <a:solidFill>
                  <a:schemeClr val="accent5">
                    <a:lumMod val="50000"/>
                  </a:schemeClr>
                </a:solidFill>
              </a:rPr>
              <a:t>-2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99"/>
          <a:stretch/>
        </p:blipFill>
        <p:spPr>
          <a:xfrm>
            <a:off x="304611" y="1112435"/>
            <a:ext cx="3726360" cy="2602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80" y="4385087"/>
            <a:ext cx="3129403" cy="2292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933" y="959991"/>
            <a:ext cx="3673172" cy="275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584" y="800248"/>
            <a:ext cx="2279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CIPAR from R1 to R6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008" y="4394063"/>
            <a:ext cx="3177152" cy="23278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871" y="4024731"/>
            <a:ext cx="578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Relationship between CIPAR (R1 to R6) and seed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092" y="1149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Seed number </a:t>
            </a:r>
            <a:r>
              <a:rPr lang="en-US" dirty="0" smtClean="0"/>
              <a:t>determination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31864" y="687722"/>
            <a:ext cx="302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SEED NUMBER (seeds m</a:t>
            </a:r>
            <a:r>
              <a:rPr lang="en-US" sz="2000" b="1" baseline="30000" dirty="0" smtClean="0">
                <a:solidFill>
                  <a:schemeClr val="accent5">
                    <a:lumMod val="50000"/>
                  </a:schemeClr>
                </a:solidFill>
              </a:rPr>
              <a:t>-2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99"/>
          <a:stretch/>
        </p:blipFill>
        <p:spPr>
          <a:xfrm>
            <a:off x="304611" y="1112435"/>
            <a:ext cx="3726360" cy="2602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9573" y="712325"/>
            <a:ext cx="3377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Av. Temperature from R1 to R5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45"/>
          <a:stretch/>
        </p:blipFill>
        <p:spPr>
          <a:xfrm>
            <a:off x="5193824" y="1202416"/>
            <a:ext cx="3478487" cy="2512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0618103">
            <a:off x="5878049" y="2145795"/>
            <a:ext cx="1684421" cy="61022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66454" y="3728436"/>
            <a:ext cx="3321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More optimum T for seed set than later MG and late PD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00" y="1061173"/>
            <a:ext cx="3654358" cy="2734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092" y="11490"/>
            <a:ext cx="275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Seed weight </a:t>
            </a:r>
            <a:r>
              <a:rPr lang="en-US" dirty="0" smtClean="0"/>
              <a:t>determination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2849" y="817533"/>
            <a:ext cx="205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400" b="1" dirty="0" err="1" smtClean="0"/>
              <a:t>Egli</a:t>
            </a:r>
            <a:r>
              <a:rPr lang="en-US" sz="1400" b="1" dirty="0" smtClean="0"/>
              <a:t> et al, 1987)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704" y="538672"/>
            <a:ext cx="2737268" cy="27779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8984" y="685506"/>
            <a:ext cx="3466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SEED WEIGHT (g 100 seeds</a:t>
            </a:r>
            <a:r>
              <a:rPr lang="en-US" sz="2000" b="1" baseline="30000" dirty="0" smtClean="0">
                <a:solidFill>
                  <a:schemeClr val="accent5">
                    <a:lumMod val="50000"/>
                  </a:schemeClr>
                </a:solidFill>
              </a:rPr>
              <a:t>-1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440" y="3987122"/>
            <a:ext cx="3823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What factors influence seed weight?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/>
              <a:t>Temperature during seed-fill (R5 – R7) </a:t>
            </a:r>
          </a:p>
        </p:txBody>
      </p:sp>
    </p:spTree>
    <p:extLst>
      <p:ext uri="{BB962C8B-B14F-4D97-AF65-F5344CB8AC3E}">
        <p14:creationId xmlns:p14="http://schemas.microsoft.com/office/powerpoint/2010/main" val="2610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00" y="1061173"/>
            <a:ext cx="3654358" cy="2734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092" y="1149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Seed size </a:t>
            </a:r>
            <a:r>
              <a:rPr lang="en-US" dirty="0" smtClean="0"/>
              <a:t>determination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2849" y="817533"/>
            <a:ext cx="205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400" b="1" dirty="0" err="1" smtClean="0"/>
              <a:t>Egli</a:t>
            </a:r>
            <a:r>
              <a:rPr lang="en-US" sz="1400" b="1" dirty="0" smtClean="0"/>
              <a:t> et al, 1987)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704" y="538672"/>
            <a:ext cx="2737268" cy="27779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984" y="685506"/>
            <a:ext cx="3466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SEED WEIGHT (g 100 seeds</a:t>
            </a:r>
            <a:r>
              <a:rPr lang="en-US" sz="2000" b="1" baseline="30000" dirty="0" smtClean="0">
                <a:solidFill>
                  <a:schemeClr val="accent5">
                    <a:lumMod val="50000"/>
                  </a:schemeClr>
                </a:solidFill>
              </a:rPr>
              <a:t>-1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440" y="3987122"/>
            <a:ext cx="3823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What factors influence seed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weight?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/>
              <a:t>Temperature during seed-fill (R5 – R7)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/>
              <a:t>Temperatures during flowering</a:t>
            </a:r>
            <a:r>
              <a:rPr lang="en-US" sz="1400" b="1" dirty="0"/>
              <a:t> </a:t>
            </a:r>
            <a:r>
              <a:rPr lang="en-US" sz="1400" b="1" dirty="0" smtClean="0"/>
              <a:t>            (</a:t>
            </a:r>
            <a:r>
              <a:rPr lang="en-US" sz="1400" b="1" dirty="0" err="1"/>
              <a:t>Egli</a:t>
            </a:r>
            <a:r>
              <a:rPr lang="en-US" sz="1400" b="1" dirty="0"/>
              <a:t> et al, 1978)</a:t>
            </a:r>
            <a:endParaRPr lang="en-US" sz="14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14" y="3676470"/>
            <a:ext cx="3817458" cy="30219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33320" y="3521016"/>
            <a:ext cx="3377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Av. Temperature from R5 to R7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552958" y="4359864"/>
            <a:ext cx="1550488" cy="51046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89514" y="2870907"/>
            <a:ext cx="393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More optimum T for seed growth in earlier PD and MG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865" y="467685"/>
            <a:ext cx="4841508" cy="228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524" y="1046149"/>
            <a:ext cx="2577722" cy="1858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780" y="507379"/>
            <a:ext cx="42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Relationship between T (R1- R5) and seed size at our most southern location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5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2439"/>
            <a:ext cx="9144000" cy="3200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7663">
              <a:lnSpc>
                <a:spcPct val="150000"/>
              </a:lnSpc>
              <a:spcAft>
                <a:spcPts val="1200"/>
              </a:spcAft>
              <a:tabLst>
                <a:tab pos="8577263" algn="l"/>
              </a:tabLst>
            </a:pPr>
            <a:r>
              <a:rPr lang="en-US" sz="2000" b="1" dirty="0" smtClean="0"/>
              <a:t>Conclusions – why MG 4 yield more across all environments?</a:t>
            </a:r>
          </a:p>
          <a:p>
            <a:pPr marL="914400" indent="-5667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577263" algn="l"/>
              </a:tabLst>
            </a:pPr>
            <a:r>
              <a:rPr lang="en-US" dirty="0" smtClean="0"/>
              <a:t>Longer growing season in late MG, but </a:t>
            </a:r>
            <a:r>
              <a:rPr lang="en-US" b="1" dirty="0" smtClean="0"/>
              <a:t>similar length of reproductive periods</a:t>
            </a:r>
          </a:p>
          <a:p>
            <a:pPr marL="914400" indent="-5667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577263" algn="l"/>
              </a:tabLst>
            </a:pPr>
            <a:r>
              <a:rPr lang="en-US" dirty="0" smtClean="0"/>
              <a:t>Higher </a:t>
            </a:r>
            <a:r>
              <a:rPr lang="en-US" b="1" dirty="0" smtClean="0"/>
              <a:t>CIPAR</a:t>
            </a:r>
            <a:r>
              <a:rPr lang="en-US" dirty="0" smtClean="0"/>
              <a:t> increased seed number in early PD and MG 3 to 4 …but not in later MG</a:t>
            </a:r>
          </a:p>
          <a:p>
            <a:pPr marL="914400" indent="-5667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577263" algn="l"/>
              </a:tabLst>
            </a:pPr>
            <a:r>
              <a:rPr lang="en-US" b="1" dirty="0" smtClean="0"/>
              <a:t>High temperatures during seed set </a:t>
            </a:r>
            <a:r>
              <a:rPr lang="en-US" dirty="0" smtClean="0"/>
              <a:t>decreased seed number (and seed size) in late PD and in late MG 5 and MG 6 in early PD</a:t>
            </a:r>
          </a:p>
          <a:p>
            <a:pPr marL="914400" indent="-5667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577263" algn="l"/>
              </a:tabLst>
            </a:pPr>
            <a:r>
              <a:rPr lang="en-US" b="1" dirty="0" smtClean="0"/>
              <a:t>Low </a:t>
            </a:r>
            <a:r>
              <a:rPr lang="en-US" b="1" dirty="0"/>
              <a:t>temperatures during seed </a:t>
            </a:r>
            <a:r>
              <a:rPr lang="en-US" b="1" dirty="0" smtClean="0"/>
              <a:t>filling </a:t>
            </a:r>
            <a:r>
              <a:rPr lang="en-US" dirty="0" smtClean="0"/>
              <a:t>decreased </a:t>
            </a:r>
            <a:r>
              <a:rPr lang="en-US" smtClean="0"/>
              <a:t>seed weight in </a:t>
            </a:r>
            <a:r>
              <a:rPr lang="en-US" dirty="0"/>
              <a:t>late plantings and </a:t>
            </a:r>
            <a:r>
              <a:rPr lang="en-US"/>
              <a:t>late </a:t>
            </a:r>
            <a:r>
              <a:rPr lang="en-US" smtClean="0"/>
              <a:t>MGs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4312990" cy="322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0" y="3810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Developing a decision-support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does CropGro predict phenology and yield?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Equations describe how a crop develops in response to temperature, light intensity, photoperiod, soil type, and soil moisture.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Cultivars (or MG) have different coefficients that change the rate of development and duration of growth stages.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When the model has not been used in particular locations or conditions, the coefficients may need to be ‘calibrated’.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We are using the first two years of data to calibrate the model and the last year to validate, or confirm, that the model is working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33" y="1219200"/>
            <a:ext cx="857093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Currently, CropGro is predicting crop phenology fairly well with the default coefficients for different MGs.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98783"/>
            <a:ext cx="8915400" cy="32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8915400" cy="31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we have the model calibrated, we predict phenology, yield, irrigation amounts at 12 locations in the MidSouth using 30 years of weather data from each location: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12 locations, from 29 to 39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14 planting dates, at weekly intervals, from March 15 to June 30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8 MGs from 3.2 to 6.7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 soils (silt loam and clay)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12 x 14 x 8 x 2= 2688 different scenarios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with 30 observations for each scenario to give 80,640 simulations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By having 30 observations for each scenario, we can look at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184" y="1066800"/>
            <a:ext cx="577363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Results</a:t>
            </a:r>
          </a:p>
          <a:p>
            <a:pPr marL="971550" lvl="1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Yield</a:t>
            </a:r>
          </a:p>
          <a:p>
            <a:pPr marL="971550" lvl="1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Seed no. &amp; seed wt.</a:t>
            </a:r>
          </a:p>
          <a:p>
            <a:pPr marL="971550" lvl="1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Light interception</a:t>
            </a:r>
          </a:p>
          <a:p>
            <a:pPr marL="514350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Decision support tool</a:t>
            </a:r>
          </a:p>
          <a:p>
            <a:pPr marL="971550" lvl="1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Calibrating model</a:t>
            </a:r>
          </a:p>
          <a:p>
            <a:pPr marL="971550" lvl="1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Simulating long-term responses</a:t>
            </a:r>
          </a:p>
          <a:p>
            <a:pPr marL="971550" lvl="1" indent="-5143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SzPct val="105000"/>
              <a:buFont typeface="Arial" pitchFamily="34" charset="0"/>
              <a:buChar char="•"/>
            </a:pPr>
            <a:r>
              <a:rPr lang="en-US" sz="2800" dirty="0" smtClean="0"/>
              <a:t>Demonstration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76201"/>
            <a:ext cx="9144000" cy="762001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4" name="Picture 3" descr="C:\Users\msalmero\Documents\1 - Soybean project\Photos\2013\Fayetteville\July 19 2013 Fay\P1010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8" y="-76199"/>
            <a:ext cx="113529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1"/>
            <a:ext cx="1074508" cy="75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62" y="159010"/>
            <a:ext cx="820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</a:t>
            </a:r>
            <a:r>
              <a:rPr lang="en-US" sz="2400" b="1" dirty="0"/>
              <a:t>interception </a:t>
            </a:r>
            <a:r>
              <a:rPr lang="en-US" sz="2400" b="1" dirty="0" smtClean="0"/>
              <a:t>study by PD x MG x </a:t>
            </a:r>
            <a:r>
              <a:rPr lang="en-US" sz="2400" b="1" dirty="0"/>
              <a:t>Row </a:t>
            </a:r>
            <a:r>
              <a:rPr lang="en-US" sz="2400" b="1" dirty="0" smtClean="0"/>
              <a:t>spacing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974" y="622141"/>
            <a:ext cx="8155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3 locations in AR, 2 years, 4 </a:t>
            </a:r>
            <a:r>
              <a:rPr lang="en-US" sz="2000" dirty="0"/>
              <a:t>planting </a:t>
            </a:r>
            <a:r>
              <a:rPr lang="en-US" sz="2000" dirty="0" smtClean="0"/>
              <a:t>dates, MG </a:t>
            </a:r>
            <a:r>
              <a:rPr lang="en-US" sz="2000" dirty="0"/>
              <a:t>3 to 6 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Narrow rows </a:t>
            </a:r>
            <a:r>
              <a:rPr lang="en-US" sz="2000" dirty="0" smtClean="0"/>
              <a:t>(18 inch)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Twin rows</a:t>
            </a:r>
            <a:r>
              <a:rPr lang="en-US" sz="2000" dirty="0" smtClean="0"/>
              <a:t> (7 inch on 38 inch beds)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02060" y="2174788"/>
            <a:ext cx="4521278" cy="3978877"/>
            <a:chOff x="-1" y="2174788"/>
            <a:chExt cx="4365857" cy="3978877"/>
          </a:xfrm>
        </p:grpSpPr>
        <p:sp>
          <p:nvSpPr>
            <p:cNvPr id="7" name="Rectangle 6"/>
            <p:cNvSpPr/>
            <p:nvPr/>
          </p:nvSpPr>
          <p:spPr>
            <a:xfrm>
              <a:off x="-1" y="2174788"/>
              <a:ext cx="4365857" cy="3978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Light </a:t>
              </a:r>
              <a:endParaRPr lang="en-US" dirty="0"/>
            </a:p>
          </p:txBody>
        </p:sp>
        <p:pic>
          <p:nvPicPr>
            <p:cNvPr id="2050" name="Picture 2" descr="C:\Users\msalmero\Desktop\P804017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48" y="2347786"/>
              <a:ext cx="3818238" cy="2857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43955" y="5229502"/>
              <a:ext cx="3913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Estimation of light interception from digital images of the crop canopy (Purcell, 2000)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267918" y="2173955"/>
            <a:ext cx="2998751" cy="397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454481" y="2273797"/>
            <a:ext cx="2554012" cy="1828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124" y="4189700"/>
            <a:ext cx="2554012" cy="18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9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49" y="1297888"/>
            <a:ext cx="2708038" cy="50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157" y="651557"/>
            <a:ext cx="820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raction of light interception described as a function of cumulative thermal time (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base</a:t>
            </a:r>
            <a:r>
              <a:rPr lang="en-US" b="1" dirty="0" smtClean="0"/>
              <a:t> = 50°F)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4072" y="2199992"/>
            <a:ext cx="458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Narrow row spacing</a:t>
            </a:r>
          </a:p>
          <a:p>
            <a:r>
              <a:rPr lang="en-US" dirty="0" smtClean="0"/>
              <a:t>Full canopy in 1215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 days (~51 calendar days)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4072" y="4226459"/>
            <a:ext cx="458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Twin row spacing</a:t>
            </a:r>
          </a:p>
          <a:p>
            <a:r>
              <a:rPr lang="en-US" dirty="0" smtClean="0"/>
              <a:t>Full canopy in 1634 </a:t>
            </a:r>
            <a:r>
              <a:rPr lang="en-US" baseline="3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 days (~68 calendar days)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397" y="15905"/>
            <a:ext cx="311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Light interception study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8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765" y="56139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Can intercepted solar radiation explain yield differences?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777" y="2013221"/>
            <a:ext cx="3834104" cy="298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507498" y="2910457"/>
            <a:ext cx="1473843" cy="299621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28648" y="2910458"/>
            <a:ext cx="1078850" cy="87227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97524" y="5388403"/>
            <a:ext cx="2366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650 MJ m</a:t>
            </a:r>
            <a:r>
              <a:rPr lang="en-US" sz="2000" b="1" baseline="30000" dirty="0" smtClean="0"/>
              <a:t>-2</a:t>
            </a:r>
            <a:endParaRPr lang="en-US" sz="2000" b="1" dirty="0" smtClean="0"/>
          </a:p>
          <a:p>
            <a:pPr algn="ctr"/>
            <a:r>
              <a:rPr lang="en-US" sz="2000" dirty="0"/>
              <a:t>f</a:t>
            </a:r>
            <a:r>
              <a:rPr lang="en-US" sz="2000" dirty="0" smtClean="0"/>
              <a:t>or 90% of max. yield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83928" y="3062199"/>
            <a:ext cx="7247" cy="238713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397" y="15905"/>
            <a:ext cx="311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Light interception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45" y="2135159"/>
            <a:ext cx="3952718" cy="2862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41" y="1366890"/>
            <a:ext cx="3213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Previous studies in Arkansas</a:t>
            </a:r>
          </a:p>
          <a:p>
            <a:r>
              <a:rPr lang="en-US" sz="1600" dirty="0" smtClean="0"/>
              <a:t>(Edwards et al, 2005)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046019" y="1944189"/>
            <a:ext cx="2228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“Early” </a:t>
            </a:r>
            <a:r>
              <a:rPr lang="en-US" b="1" dirty="0" smtClean="0">
                <a:solidFill>
                  <a:srgbClr val="0070C0"/>
                </a:solidFill>
              </a:rPr>
              <a:t>PD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light non-limiting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yield decrease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9127" y="1964129"/>
            <a:ext cx="217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“Late” </a:t>
            </a:r>
            <a:r>
              <a:rPr lang="en-US" b="1" dirty="0" smtClean="0">
                <a:solidFill>
                  <a:srgbClr val="FF0000"/>
                </a:solidFill>
              </a:rPr>
              <a:t>PD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light </a:t>
            </a:r>
            <a:r>
              <a:rPr lang="en-US" b="1" dirty="0">
                <a:solidFill>
                  <a:srgbClr val="FF0000"/>
                </a:solidFill>
              </a:rPr>
              <a:t>is limiting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54" y="6442669"/>
            <a:ext cx="78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CIPAR: Cumulative intercepted </a:t>
            </a:r>
            <a:r>
              <a:rPr lang="en-US" dirty="0" err="1" smtClean="0"/>
              <a:t>photosynthetically</a:t>
            </a:r>
            <a:r>
              <a:rPr lang="en-US" dirty="0" smtClean="0"/>
              <a:t> active radiation, MJ 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4889634" y="1515022"/>
            <a:ext cx="4134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PD x MG study, 2 years, 3 locations 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64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4" grpId="0"/>
      <p:bldP spid="15" grpId="0"/>
      <p:bldP spid="4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4675" y="581777"/>
            <a:ext cx="8939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Simulation study: Location x PD x MG x Row spacing</a:t>
            </a:r>
          </a:p>
          <a:p>
            <a:pPr marL="45878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2 locations in AR, 30-yr weather data</a:t>
            </a:r>
          </a:p>
          <a:p>
            <a:pPr marL="45878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PD from March to July</a:t>
            </a:r>
          </a:p>
          <a:p>
            <a:pPr marL="45878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MG 3 to 6</a:t>
            </a:r>
          </a:p>
          <a:p>
            <a:pPr marL="45878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Narrow </a:t>
            </a:r>
            <a:r>
              <a:rPr lang="en-US" sz="1600" dirty="0" smtClean="0"/>
              <a:t>(</a:t>
            </a:r>
            <a:r>
              <a:rPr lang="en-US" sz="1600" dirty="0"/>
              <a:t>47 cm</a:t>
            </a:r>
            <a:r>
              <a:rPr lang="en-US" sz="1600" dirty="0" smtClean="0"/>
              <a:t>) </a:t>
            </a:r>
            <a:r>
              <a:rPr lang="en-US" sz="2000" dirty="0" smtClean="0"/>
              <a:t>and </a:t>
            </a:r>
            <a:r>
              <a:rPr lang="en-US" sz="2000" b="1" dirty="0" smtClean="0"/>
              <a:t>Twin </a:t>
            </a:r>
            <a:r>
              <a:rPr lang="en-US" sz="2000" b="1" dirty="0"/>
              <a:t>rows</a:t>
            </a:r>
            <a:r>
              <a:rPr lang="en-US" sz="2000" dirty="0"/>
              <a:t> </a:t>
            </a:r>
            <a:r>
              <a:rPr lang="en-US" sz="1600" dirty="0"/>
              <a:t>(19 cm on 97 cm beds)</a:t>
            </a:r>
          </a:p>
          <a:p>
            <a:pPr marL="173038" lvl="1">
              <a:lnSpc>
                <a:spcPct val="150000"/>
              </a:lnSpc>
            </a:pPr>
            <a:r>
              <a:rPr lang="en-US" sz="2000" b="1" dirty="0" smtClean="0"/>
              <a:t>     </a:t>
            </a:r>
            <a:r>
              <a:rPr lang="en-US" sz="2000" dirty="0" smtClean="0"/>
              <a:t>Total of n = xx scenarios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Estimation of phenology with DSSAT – CROPGRO – Soybean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Estimation of light interception from thermal time (experimental equations)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Analysis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fraction of light interception (FLI)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total CIPAR</a:t>
            </a:r>
            <a:r>
              <a:rPr lang="en-US" b="1" dirty="0" smtClean="0"/>
              <a:t>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97" y="15905"/>
            <a:ext cx="311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Light interception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103" y="3679773"/>
            <a:ext cx="1848650" cy="5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397" y="15905"/>
            <a:ext cx="311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Light interception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865" y="798104"/>
            <a:ext cx="7464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Fraction of light interception (LI) </a:t>
            </a:r>
            <a:r>
              <a:rPr lang="en-US" sz="2400" b="1" dirty="0" smtClean="0"/>
              <a:t>at R5 (Fayetteville, AR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68865" y="5392997"/>
            <a:ext cx="801856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30238" indent="-630238">
              <a:buFont typeface="Wingdings" panose="05000000000000000000" pitchFamily="2" charset="2"/>
              <a:buChar char="ü"/>
            </a:pPr>
            <a:r>
              <a:rPr lang="en-US" sz="2000" dirty="0" smtClean="0"/>
              <a:t>Identify managements with high risk of incomplete full canopy by R5</a:t>
            </a:r>
          </a:p>
          <a:p>
            <a:pPr marL="630238" indent="-630238">
              <a:buFont typeface="Wingdings" panose="05000000000000000000" pitchFamily="2" charset="2"/>
              <a:buChar char="ü"/>
            </a:pPr>
            <a:r>
              <a:rPr lang="en-US" sz="2000" dirty="0" smtClean="0"/>
              <a:t>Can be site-specific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70402" y="1346887"/>
            <a:ext cx="8561177" cy="3530736"/>
            <a:chOff x="370402" y="1346887"/>
            <a:chExt cx="8561177" cy="35307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402" y="1346887"/>
              <a:ext cx="8561177" cy="3530736"/>
            </a:xfrm>
            <a:prstGeom prst="rect">
              <a:avLst/>
            </a:prstGeom>
          </p:spPr>
        </p:pic>
        <p:sp>
          <p:nvSpPr>
            <p:cNvPr id="5" name="&quot;No&quot; Symbol 4"/>
            <p:cNvSpPr/>
            <p:nvPr/>
          </p:nvSpPr>
          <p:spPr>
            <a:xfrm>
              <a:off x="1389588" y="2235370"/>
              <a:ext cx="504510" cy="481914"/>
            </a:xfrm>
            <a:prstGeom prst="noSmoking">
              <a:avLst>
                <a:gd name="adj" fmla="val 16194"/>
              </a:avLst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&quot;No&quot; Symbol 11"/>
            <p:cNvSpPr/>
            <p:nvPr/>
          </p:nvSpPr>
          <p:spPr>
            <a:xfrm>
              <a:off x="4169827" y="2235370"/>
              <a:ext cx="504510" cy="481914"/>
            </a:xfrm>
            <a:prstGeom prst="noSmoking">
              <a:avLst>
                <a:gd name="adj" fmla="val 16194"/>
              </a:avLst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63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78" y="1445268"/>
            <a:ext cx="8526322" cy="3202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397" y="15905"/>
            <a:ext cx="311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Light interception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948" y="614300"/>
            <a:ext cx="757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Total intercepted PAR (CIPAR) </a:t>
            </a:r>
            <a:r>
              <a:rPr lang="en-US" sz="2400" b="1" dirty="0" smtClean="0"/>
              <a:t>from emergence to R7</a:t>
            </a:r>
            <a:r>
              <a:rPr lang="en-US" sz="2400" b="1" dirty="0"/>
              <a:t>	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23924" y="2947857"/>
            <a:ext cx="776287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52772" y="2314392"/>
            <a:ext cx="170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CIPAR for 90%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 max yield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9689" y="4982934"/>
            <a:ext cx="2596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Potential yield increase in late PD with late MG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231" y="4770988"/>
            <a:ext cx="4838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/>
              <a:t>CIPAR &gt;&gt; 650 </a:t>
            </a:r>
            <a:r>
              <a:rPr lang="en-US" sz="2000" u="sng" dirty="0"/>
              <a:t>MJ m</a:t>
            </a:r>
            <a:r>
              <a:rPr lang="en-US" sz="2000" u="sng" baseline="30000" dirty="0"/>
              <a:t>-2</a:t>
            </a:r>
            <a:r>
              <a:rPr lang="en-US" sz="2000" u="sng" dirty="0"/>
              <a:t> </a:t>
            </a:r>
            <a:r>
              <a:rPr lang="en-US" sz="2000" u="sng" dirty="0" smtClean="0"/>
              <a:t>might not be beneficial</a:t>
            </a:r>
            <a:endParaRPr lang="en-US" sz="2000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Possible yield decrease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Irrigation needs and costs will increase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Unnecessary long growing season</a:t>
            </a:r>
            <a:endParaRPr lang="en-US" sz="2000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3446217" y="3042841"/>
            <a:ext cx="317633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7367222" y="3042841"/>
            <a:ext cx="317633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868"/>
          <a:stretch/>
        </p:blipFill>
        <p:spPr>
          <a:xfrm>
            <a:off x="3203989" y="3914782"/>
            <a:ext cx="3519236" cy="2731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697"/>
          <a:stretch/>
        </p:blipFill>
        <p:spPr>
          <a:xfrm>
            <a:off x="3199289" y="1130627"/>
            <a:ext cx="3523936" cy="271798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836904" y="1232654"/>
            <a:ext cx="362385" cy="2094827"/>
          </a:xfrm>
          <a:prstGeom prst="downArrow">
            <a:avLst/>
          </a:prstGeom>
          <a:gradFill>
            <a:gsLst>
              <a:gs pos="0">
                <a:srgbClr val="FF0000"/>
              </a:gs>
              <a:gs pos="30000">
                <a:srgbClr val="DA6976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2836903" y="4130411"/>
            <a:ext cx="362386" cy="2159179"/>
          </a:xfrm>
          <a:prstGeom prst="down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000" y="1981788"/>
            <a:ext cx="254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Lower T favor seed set and seed size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2663" y="4983501"/>
            <a:ext cx="228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Higher T favor seed growth rate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56082" y="4044306"/>
            <a:ext cx="1856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T. during seed fill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(R5 to R7)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2246" y="1232654"/>
            <a:ext cx="2024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T. during flowering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(R1 to R5)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225" y="4631238"/>
            <a:ext cx="242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 T during seed fill</a:t>
            </a:r>
          </a:p>
          <a:p>
            <a:pPr algn="ctr"/>
            <a:r>
              <a:rPr lang="en-US" b="1" dirty="0"/>
              <a:t>r</a:t>
            </a:r>
            <a:r>
              <a:rPr lang="en-US" b="1" dirty="0" smtClean="0"/>
              <a:t>educes yield in late MG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397" y="15905"/>
            <a:ext cx="311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Light interception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806" y="554387"/>
            <a:ext cx="9035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Other factors influencing yield – Temperature during critical periods</a:t>
            </a:r>
          </a:p>
        </p:txBody>
      </p:sp>
    </p:spTree>
    <p:extLst>
      <p:ext uri="{BB962C8B-B14F-4D97-AF65-F5344CB8AC3E}">
        <p14:creationId xmlns:p14="http://schemas.microsoft.com/office/powerpoint/2010/main" val="313007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/>
      <p:bldP spid="11" grpId="0"/>
      <p:bldP spid="12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70580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-1" y="2684996"/>
            <a:ext cx="924025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31775">
              <a:lnSpc>
                <a:spcPct val="150000"/>
              </a:lnSpc>
            </a:pPr>
            <a:r>
              <a:rPr lang="en-US" sz="2400" b="1" dirty="0" smtClean="0"/>
              <a:t>Soybean </a:t>
            </a:r>
            <a:r>
              <a:rPr lang="en-US" sz="2400" b="1" dirty="0" err="1" smtClean="0"/>
              <a:t>Midsouth</a:t>
            </a:r>
            <a:r>
              <a:rPr lang="en-US" sz="2400" b="1" dirty="0" smtClean="0"/>
              <a:t> PD </a:t>
            </a:r>
            <a:r>
              <a:rPr lang="en-US" sz="2400" b="1" dirty="0"/>
              <a:t>x MG study </a:t>
            </a:r>
            <a:r>
              <a:rPr lang="en-US" sz="2400" dirty="0" smtClean="0"/>
              <a:t>(MSSB-USB project)</a:t>
            </a:r>
            <a:endParaRPr lang="en-US" sz="2400" dirty="0"/>
          </a:p>
          <a:p>
            <a:pPr marL="798513" indent="-3365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What is the best soybean MG choice for a given location and PD?</a:t>
            </a:r>
          </a:p>
          <a:p>
            <a:pPr marL="798513" indent="-3365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Need to redefine recommendations for irrigated soybean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5958" y="682220"/>
            <a:ext cx="31326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3-year study (2012-14)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10 locations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Irrigated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4 planting dates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MG 3 to </a:t>
            </a:r>
            <a:r>
              <a:rPr lang="en-US" sz="2000" b="1" dirty="0" smtClean="0"/>
              <a:t>6 </a:t>
            </a:r>
            <a:r>
              <a:rPr lang="en-US" sz="2000" dirty="0" smtClean="0"/>
              <a:t>(16 cultivars)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     ( &gt; 6000 plots)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26" y="4801408"/>
            <a:ext cx="2363211" cy="1895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901" y="4801408"/>
            <a:ext cx="2594210" cy="1897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695" y="4801408"/>
            <a:ext cx="2593217" cy="189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562" y="4801408"/>
            <a:ext cx="2300437" cy="18959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39262" y="797724"/>
            <a:ext cx="225303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❶ </a:t>
            </a:r>
            <a:r>
              <a:rPr lang="en-US" sz="1200" b="1" dirty="0" smtClean="0"/>
              <a:t> Columbia, MO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❷</a:t>
            </a:r>
            <a:r>
              <a:rPr lang="en-US" sz="1200" dirty="0" smtClean="0"/>
              <a:t>  </a:t>
            </a:r>
            <a:r>
              <a:rPr lang="en-US" sz="1200" b="1" dirty="0" smtClean="0"/>
              <a:t>Portageville, MO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❸</a:t>
            </a:r>
            <a:r>
              <a:rPr lang="en-US" sz="1200" dirty="0" smtClean="0"/>
              <a:t>  </a:t>
            </a:r>
            <a:r>
              <a:rPr lang="en-US" sz="1200" b="1" dirty="0" smtClean="0"/>
              <a:t>Fayetteville, AR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❹</a:t>
            </a:r>
            <a:r>
              <a:rPr lang="en-US" sz="1200" dirty="0" smtClean="0"/>
              <a:t>  </a:t>
            </a:r>
            <a:r>
              <a:rPr lang="en-US" sz="1200" b="1" dirty="0" smtClean="0"/>
              <a:t>Keiser, AR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❺</a:t>
            </a:r>
            <a:r>
              <a:rPr lang="en-US" sz="1200" b="1" dirty="0" smtClean="0"/>
              <a:t>  Milan, TN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❻</a:t>
            </a:r>
            <a:r>
              <a:rPr lang="en-US" sz="1200" b="1" dirty="0" smtClean="0"/>
              <a:t>  Verona, MS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❼</a:t>
            </a:r>
            <a:r>
              <a:rPr lang="en-US" sz="1200" dirty="0" smtClean="0"/>
              <a:t>  </a:t>
            </a:r>
            <a:r>
              <a:rPr lang="en-US" sz="1200" b="1" dirty="0" err="1" smtClean="0"/>
              <a:t>Rohwer</a:t>
            </a:r>
            <a:r>
              <a:rPr lang="en-US" sz="1200" b="1" dirty="0" smtClean="0"/>
              <a:t>, AR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❽</a:t>
            </a:r>
            <a:r>
              <a:rPr lang="en-US" sz="1200" b="1" dirty="0" smtClean="0"/>
              <a:t> Stoneville, MS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❾</a:t>
            </a:r>
            <a:r>
              <a:rPr lang="en-US" sz="1200" b="1" dirty="0" smtClean="0"/>
              <a:t> St. Joseph, LA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❿</a:t>
            </a:r>
            <a:r>
              <a:rPr lang="en-US" sz="1200" dirty="0" smtClean="0"/>
              <a:t> </a:t>
            </a:r>
            <a:r>
              <a:rPr lang="en-US" sz="1200" b="1" dirty="0" smtClean="0"/>
              <a:t>College Station, TX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280" y="797724"/>
            <a:ext cx="3265419" cy="30331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68842" y="3834923"/>
            <a:ext cx="57847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Participants: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❶ </a:t>
            </a:r>
            <a:r>
              <a:rPr lang="en-US" sz="1100" dirty="0" smtClean="0"/>
              <a:t>Felix </a:t>
            </a:r>
            <a:r>
              <a:rPr lang="en-US" sz="1100" dirty="0" err="1" smtClean="0"/>
              <a:t>Fritschi</a:t>
            </a:r>
            <a:r>
              <a:rPr lang="en-US" sz="1100" dirty="0" smtClean="0"/>
              <a:t>, Bill </a:t>
            </a:r>
            <a:r>
              <a:rPr lang="en-US" sz="1100" dirty="0" err="1" smtClean="0"/>
              <a:t>Wiebold</a:t>
            </a:r>
            <a:r>
              <a:rPr lang="en-US" sz="1100" dirty="0" smtClean="0"/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❷</a:t>
            </a:r>
            <a:r>
              <a:rPr lang="en-US" sz="1100" dirty="0" smtClean="0"/>
              <a:t> Earl </a:t>
            </a:r>
            <a:r>
              <a:rPr lang="en-US" sz="1100" dirty="0" err="1" smtClean="0"/>
              <a:t>Vories</a:t>
            </a:r>
            <a:r>
              <a:rPr lang="en-US" sz="1100" dirty="0" smtClean="0"/>
              <a:t>, Grover Shannon;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❸ </a:t>
            </a:r>
            <a:r>
              <a:rPr lang="en-US" sz="1100" dirty="0" smtClean="0"/>
              <a:t>Larry Purcell, Montse Salmeron, Ed Gbur;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❹ </a:t>
            </a:r>
            <a:r>
              <a:rPr lang="en-US" sz="1100" dirty="0" smtClean="0"/>
              <a:t>Fred Bourland;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❺ </a:t>
            </a:r>
            <a:r>
              <a:rPr lang="en-US" sz="1100" dirty="0" smtClean="0"/>
              <a:t>David </a:t>
            </a:r>
            <a:r>
              <a:rPr lang="en-US" sz="1100" dirty="0" err="1" smtClean="0"/>
              <a:t>Verbree</a:t>
            </a:r>
            <a:r>
              <a:rPr lang="en-US" sz="1100" dirty="0" smtClean="0"/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❻ </a:t>
            </a:r>
            <a:r>
              <a:rPr lang="en-US" sz="1100" dirty="0" err="1" smtClean="0"/>
              <a:t>Normie</a:t>
            </a:r>
            <a:r>
              <a:rPr lang="en-US" sz="1100" dirty="0" smtClean="0"/>
              <a:t> </a:t>
            </a:r>
            <a:r>
              <a:rPr lang="en-US" sz="1100" dirty="0" err="1" smtClean="0"/>
              <a:t>Buhering</a:t>
            </a:r>
            <a:r>
              <a:rPr lang="en-US" sz="1100" dirty="0" smtClean="0"/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❼ </a:t>
            </a:r>
            <a:r>
              <a:rPr lang="en-US" sz="1100" dirty="0" smtClean="0"/>
              <a:t>Larry Earnest;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❽</a:t>
            </a:r>
            <a:r>
              <a:rPr lang="en-US" sz="1100" dirty="0" smtClean="0"/>
              <a:t> Bobby Golden;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❾ </a:t>
            </a:r>
            <a:r>
              <a:rPr lang="en-US" sz="1100" dirty="0" smtClean="0"/>
              <a:t>Josh Lofton;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❿ </a:t>
            </a:r>
            <a:r>
              <a:rPr lang="en-US" sz="1100" dirty="0" smtClean="0"/>
              <a:t>Travis Miller, Clark Nelly, Daniel </a:t>
            </a:r>
            <a:r>
              <a:rPr lang="en-US" sz="1100" dirty="0" err="1" smtClean="0"/>
              <a:t>Hathcoat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78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969" y="1047586"/>
            <a:ext cx="547515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    Variables measured: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971550" indent="-509588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Yield and yield components</a:t>
            </a:r>
          </a:p>
          <a:p>
            <a:pPr marL="971550" indent="-509588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Phenology</a:t>
            </a:r>
          </a:p>
          <a:p>
            <a:pPr marL="971550" indent="-509588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Seed quality </a:t>
            </a:r>
          </a:p>
          <a:p>
            <a:pPr marL="1319213" lvl="1" indent="-34766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Soil and protein concentration in seed</a:t>
            </a:r>
          </a:p>
          <a:p>
            <a:pPr marL="1319213" lvl="1" indent="-34766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Germination and accelerated aging</a:t>
            </a:r>
          </a:p>
          <a:p>
            <a:pPr marL="1319213" lvl="1" indent="-34766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Seed grade (test grade, seed damage)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salmero\Desktop\IMG_109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800" y="1171958"/>
            <a:ext cx="4360244" cy="29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330" y="497928"/>
            <a:ext cx="8952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/>
              <a:t>What would be the best choice of soybean MG for the </a:t>
            </a:r>
            <a:r>
              <a:rPr lang="en-US" sz="2400" b="1" dirty="0" err="1" smtClean="0"/>
              <a:t>Midsouth</a:t>
            </a:r>
            <a:r>
              <a:rPr lang="en-US" sz="2400" b="1" dirty="0" smtClean="0"/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8393" y="1489004"/>
            <a:ext cx="554997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High yield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Most stable across environments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08575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7663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Analysis of yield stability </a:t>
            </a:r>
            <a:r>
              <a:rPr lang="en-US" dirty="0" smtClean="0">
                <a:solidFill>
                  <a:schemeClr val="bg1"/>
                </a:solidFill>
              </a:rPr>
              <a:t>(Agronomy Journal 106, 2014)</a:t>
            </a:r>
          </a:p>
          <a:p>
            <a:pPr marL="347663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Factors studied: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319213" indent="-296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Planting system: Early vs. Late</a:t>
            </a:r>
          </a:p>
          <a:p>
            <a:pPr marL="1319213" indent="-296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Maturity Group </a:t>
            </a:r>
          </a:p>
          <a:p>
            <a:pPr marL="347663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n=34 </a:t>
            </a:r>
            <a:r>
              <a:rPr lang="en-US" dirty="0" err="1" smtClean="0">
                <a:solidFill>
                  <a:schemeClr val="bg1"/>
                </a:solidFill>
              </a:rPr>
              <a:t>env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2 years x (7 to 10 locations) x 2 PDs within planting system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2254" y="1489004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76201"/>
            <a:ext cx="9144000" cy="762001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Yield results</a:t>
            </a:r>
          </a:p>
        </p:txBody>
      </p:sp>
      <p:pic>
        <p:nvPicPr>
          <p:cNvPr id="5" name="Picture 8" descr="C:\Users\msalmero\Documents\1 - Soybean project\Photos\2013\Fayetteville\July 19 2013 Fay\P1010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08" y="-76199"/>
            <a:ext cx="113529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1"/>
            <a:ext cx="1074508" cy="75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267" y="762000"/>
            <a:ext cx="8734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Yield results: MG choices for early vs. late planting dates </a:t>
            </a:r>
            <a:r>
              <a:rPr lang="en-US" sz="1400" b="1" dirty="0" smtClean="0"/>
              <a:t>(Agronomy Journal 106, 2014)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6314" y="5943600"/>
            <a:ext cx="787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MG 4 and MG 5 soybeans were the best choices for early plantings.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MG 4 best choices for late plantings, followed by MG 3 soybeans.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6"/>
          <a:stretch>
            <a:fillRect/>
          </a:stretch>
        </p:blipFill>
        <p:spPr bwMode="auto">
          <a:xfrm>
            <a:off x="1219200" y="1108192"/>
            <a:ext cx="6217914" cy="464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902" y="618748"/>
            <a:ext cx="842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Yield physiology approach to understand factors affecting yield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1334" y="1262278"/>
            <a:ext cx="8030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Study of </a:t>
            </a:r>
            <a:r>
              <a:rPr lang="en-US" sz="2000" b="1" dirty="0"/>
              <a:t>yield </a:t>
            </a:r>
            <a:r>
              <a:rPr lang="en-US" sz="2000" b="1" dirty="0" smtClean="0"/>
              <a:t>components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Quantify </a:t>
            </a:r>
            <a:r>
              <a:rPr lang="en-US" sz="2000" b="1" dirty="0" smtClean="0"/>
              <a:t>environmental variables </a:t>
            </a:r>
            <a:r>
              <a:rPr lang="en-US" sz="2000" dirty="0" smtClean="0"/>
              <a:t>related to yield component determination during main developmental stages</a:t>
            </a:r>
          </a:p>
          <a:p>
            <a:pPr marL="1204913" lvl="1" indent="-40481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en-US" sz="2000" dirty="0" smtClean="0"/>
              <a:t>Solar radiation and total cumulative intercepted PAR (CIPAR)</a:t>
            </a:r>
          </a:p>
          <a:p>
            <a:pPr marL="1204913" lvl="1" indent="-40481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en-US" sz="2000" dirty="0" smtClean="0"/>
              <a:t>Temperature</a:t>
            </a:r>
          </a:p>
          <a:p>
            <a:pPr marL="1204913" lvl="1" indent="-404813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en-US" sz="2000" dirty="0" smtClean="0"/>
              <a:t>No water limitations (irrigated)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4067" y="2087673"/>
            <a:ext cx="6367849" cy="78483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/>
              <a:t>	YIELD  =   </a:t>
            </a:r>
            <a:r>
              <a:rPr lang="en-US" sz="2000" b="1" dirty="0" smtClean="0">
                <a:solidFill>
                  <a:srgbClr val="002060"/>
                </a:solidFill>
              </a:rPr>
              <a:t>SEED NUMBER     </a:t>
            </a:r>
            <a:r>
              <a:rPr lang="en-US" sz="2000" b="1" dirty="0" smtClean="0"/>
              <a:t>x    </a:t>
            </a:r>
            <a:r>
              <a:rPr lang="en-US" sz="2000" b="1" dirty="0" smtClean="0">
                <a:solidFill>
                  <a:srgbClr val="FF0000"/>
                </a:solidFill>
              </a:rPr>
              <a:t>SEED SIZE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/>
              <a:t>(</a:t>
            </a:r>
            <a:r>
              <a:rPr lang="en-US" sz="2000" b="1" dirty="0"/>
              <a:t>g m</a:t>
            </a:r>
            <a:r>
              <a:rPr lang="en-US" sz="2000" b="1" baseline="30000" dirty="0"/>
              <a:t>-2</a:t>
            </a:r>
            <a:r>
              <a:rPr lang="en-US" sz="2000" b="1" dirty="0"/>
              <a:t>)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>
                <a:solidFill>
                  <a:srgbClr val="002060"/>
                </a:solidFill>
              </a:rPr>
              <a:t>seeds m</a:t>
            </a:r>
            <a:r>
              <a:rPr lang="en-US" sz="2000" b="1" baseline="30000" dirty="0">
                <a:solidFill>
                  <a:srgbClr val="002060"/>
                </a:solidFill>
              </a:rPr>
              <a:t>-2</a:t>
            </a:r>
            <a:r>
              <a:rPr lang="en-US" sz="2000" b="1" dirty="0">
                <a:solidFill>
                  <a:srgbClr val="002060"/>
                </a:solidFill>
              </a:rPr>
              <a:t>)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(g seed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617"/>
          <a:stretch/>
        </p:blipFill>
        <p:spPr>
          <a:xfrm>
            <a:off x="55522" y="1866217"/>
            <a:ext cx="9076340" cy="2743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505" y="664291"/>
            <a:ext cx="842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Length of soybean developmental stages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97" y="15905"/>
            <a:ext cx="422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Soybean regional PD x MG study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107" y="2226618"/>
            <a:ext cx="555798" cy="533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17" y="2226619"/>
            <a:ext cx="596767" cy="533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445" y="2226617"/>
            <a:ext cx="567892" cy="53335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4397" y="5044115"/>
          <a:ext cx="8855387" cy="1270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62"/>
                <a:gridCol w="2088682"/>
                <a:gridCol w="2849078"/>
                <a:gridCol w="2760365"/>
              </a:tblGrid>
              <a:tr h="2777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 </a:t>
                      </a:r>
                      <a:r>
                        <a:rPr lang="en-US" sz="1600" smtClean="0"/>
                        <a:t>on length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Vegetative Phase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Flowering phase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Seed filling phase</a:t>
                      </a:r>
                      <a:endParaRPr lang="en-US" sz="1600" dirty="0"/>
                    </a:p>
                  </a:txBody>
                  <a:tcPr anchor="ctr"/>
                </a:tc>
              </a:tr>
              <a:tr h="3556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Delay in PD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- 5 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- 5 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- 7 days</a:t>
                      </a:r>
                      <a:endParaRPr lang="en-US" sz="1600" dirty="0"/>
                    </a:p>
                  </a:txBody>
                  <a:tcPr anchor="ctr"/>
                </a:tc>
              </a:tr>
              <a:tr h="31419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MG 3 to 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+ 20 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+ 8 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+ 3 days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68990" y="1428160"/>
            <a:ext cx="2284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Vegetative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phase</a:t>
            </a:r>
          </a:p>
          <a:p>
            <a:pPr marL="463550"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 R1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793" y="1428160"/>
            <a:ext cx="2284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Flowering phase</a:t>
            </a:r>
          </a:p>
          <a:p>
            <a:pPr marL="463550"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(R1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R5)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1445" y="1428160"/>
            <a:ext cx="2284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Seed-fill phase</a:t>
            </a:r>
          </a:p>
          <a:p>
            <a:pPr marL="463550"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(R5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R7)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2325" y="1248220"/>
            <a:ext cx="3866998" cy="536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67696" y="1177463"/>
            <a:ext cx="2840135" cy="536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7402</TotalTime>
  <Words>1447</Words>
  <Application>Microsoft Office PowerPoint</Application>
  <PresentationFormat>On-screen Show (4:3)</PresentationFormat>
  <Paragraphs>221</Paragraphs>
  <Slides>27</Slides>
  <Notes>7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Montse Salmeron Cortasa</dc:creator>
  <cp:lastModifiedBy>Larry C. Purcell</cp:lastModifiedBy>
  <cp:revision>125</cp:revision>
  <dcterms:created xsi:type="dcterms:W3CDTF">2014-07-13T19:14:20Z</dcterms:created>
  <dcterms:modified xsi:type="dcterms:W3CDTF">2015-02-09T12:26:25Z</dcterms:modified>
</cp:coreProperties>
</file>