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61" r:id="rId3"/>
    <p:sldId id="262" r:id="rId4"/>
    <p:sldId id="259" r:id="rId5"/>
    <p:sldId id="263" r:id="rId6"/>
    <p:sldId id="264" r:id="rId7"/>
    <p:sldId id="265" r:id="rId8"/>
    <p:sldId id="266" r:id="rId9"/>
    <p:sldId id="260" r:id="rId10"/>
    <p:sldId id="272" r:id="rId11"/>
    <p:sldId id="273" r:id="rId12"/>
    <p:sldId id="274" r:id="rId13"/>
    <p:sldId id="276" r:id="rId14"/>
    <p:sldId id="277" r:id="rId15"/>
    <p:sldId id="284" r:id="rId16"/>
    <p:sldId id="278" r:id="rId17"/>
    <p:sldId id="280" r:id="rId18"/>
    <p:sldId id="279" r:id="rId19"/>
    <p:sldId id="281" r:id="rId20"/>
    <p:sldId id="270" r:id="rId21"/>
    <p:sldId id="267" r:id="rId22"/>
    <p:sldId id="282"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14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812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50088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4253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93159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18496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7466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9963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70895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36736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4951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77726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5B020-36ED-485E-87E0-D03BFE82C49B}" type="datetimeFigureOut">
              <a:rPr lang="en-US" smtClean="0">
                <a:solidFill>
                  <a:prstClr val="black">
                    <a:tint val="75000"/>
                  </a:prstClr>
                </a:solidFill>
              </a:rPr>
              <a:pPr/>
              <a:t>1/12/2016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4BD1E-03C4-4304-82C2-D59F909E81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8631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0"/>
            <a:ext cx="9143998" cy="1278467"/>
          </a:xfrm>
        </p:spPr>
        <p:txBody>
          <a:bodyPr>
            <a:noAutofit/>
          </a:bodyPr>
          <a:lstStyle/>
          <a:p>
            <a:r>
              <a:rPr lang="en-US" sz="4400"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Feed Grains Impact on Soybean Yields - Update</a:t>
            </a:r>
            <a:endParaRPr lang="en-US" sz="4400"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8" name="Title 3"/>
          <p:cNvSpPr>
            <a:spLocks noGrp="1"/>
          </p:cNvSpPr>
          <p:nvPr>
            <p:ph type="subTitle" idx="1"/>
          </p:nvPr>
        </p:nvSpPr>
        <p:spPr>
          <a:xfrm>
            <a:off x="1142999" y="4422777"/>
            <a:ext cx="6858000" cy="1241822"/>
          </a:xfrm>
        </p:spPr>
        <p:txBody>
          <a:bodyPr>
            <a:noAutofit/>
          </a:bodyPr>
          <a:lstStyle/>
          <a:p>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Bobby R. Golden</a:t>
            </a:r>
            <a:b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Delta Research and Extension Center</a:t>
            </a:r>
            <a:b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1800" b="1" dirty="0" smtClean="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662-769-0274</a:t>
            </a:r>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bgolden@drec.msstate.edu</a:t>
            </a:r>
            <a:b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www.mississippi-crops.com</a:t>
            </a:r>
            <a:b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Twitter: @</a:t>
            </a:r>
            <a:r>
              <a:rPr lang="en-US" sz="1800" b="1" dirty="0" err="1">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BobbyRGolden</a:t>
            </a:r>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or @</a:t>
            </a:r>
            <a:r>
              <a:rPr lang="en-US" sz="1800" b="1" dirty="0" err="1">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DeltaSoil</a:t>
            </a:r>
            <a: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en-US" sz="1800" b="1" dirty="0">
              <a:solidFill>
                <a:schemeClr val="bg1">
                  <a:lumMod val="7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pSp>
        <p:nvGrpSpPr>
          <p:cNvPr id="9" name="Group 8"/>
          <p:cNvGrpSpPr/>
          <p:nvPr/>
        </p:nvGrpSpPr>
        <p:grpSpPr>
          <a:xfrm>
            <a:off x="1" y="6024183"/>
            <a:ext cx="9143999" cy="833817"/>
            <a:chOff x="1" y="5952067"/>
            <a:chExt cx="9143999" cy="905933"/>
          </a:xfrm>
        </p:grpSpPr>
        <p:sp>
          <p:nvSpPr>
            <p:cNvPr id="10" name="Rectangle 9"/>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8544" l="0" r="99036"/>
                    </a14:imgEffect>
                  </a14:imgLayer>
                </a14:imgProps>
              </a:ext>
              <a:ext uri="{28A0092B-C50C-407E-A947-70E740481C1C}">
                <a14:useLocalDpi xmlns:a14="http://schemas.microsoft.com/office/drawing/2010/main"/>
              </a:ext>
            </a:extLst>
          </a:blip>
          <a:stretch>
            <a:fillRect/>
          </a:stretch>
        </p:blipFill>
        <p:spPr>
          <a:xfrm>
            <a:off x="2595808" y="1278467"/>
            <a:ext cx="3952381" cy="3181105"/>
          </a:xfrm>
          <a:prstGeom prst="rect">
            <a:avLst/>
          </a:prstGeom>
        </p:spPr>
      </p:pic>
    </p:spTree>
    <p:extLst>
      <p:ext uri="{BB962C8B-B14F-4D97-AF65-F5344CB8AC3E}">
        <p14:creationId xmlns:p14="http://schemas.microsoft.com/office/powerpoint/2010/main" val="256602084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35461056"/>
              </p:ext>
            </p:extLst>
          </p:nvPr>
        </p:nvGraphicFramePr>
        <p:xfrm>
          <a:off x="254000" y="1470025"/>
          <a:ext cx="8636000" cy="4089400"/>
        </p:xfrm>
        <a:graphic>
          <a:graphicData uri="http://schemas.openxmlformats.org/drawingml/2006/table">
            <a:tbl>
              <a:tblPr firstRow="1" bandRow="1">
                <a:tableStyleId>{5C22544A-7EE6-4342-B048-85BDC9FD1C3A}</a:tableStyleId>
              </a:tblPr>
              <a:tblGrid>
                <a:gridCol w="2159000"/>
                <a:gridCol w="2159000"/>
                <a:gridCol w="1079500"/>
                <a:gridCol w="1079500"/>
                <a:gridCol w="1079500"/>
                <a:gridCol w="1079500"/>
              </a:tblGrid>
              <a:tr h="370840">
                <a:tc rowSpan="3">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Location</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3">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Latitude</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gridSpan="4">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Level</a:t>
                      </a:r>
                      <a:r>
                        <a:rPr lang="en-US" sz="2000" b="1" baseline="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irrigation</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r>
              <a:tr h="370840">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Irrigated</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c gridSpan="2">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Rain fed</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r>
              <a:tr h="370840">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Stoneville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187</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185</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149</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131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Portageville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153</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117</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129</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119</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 Joseph</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183</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162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135</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Pine Tree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140</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151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105</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Newport</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149</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152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131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118</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Brooksville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89</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83</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89</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93</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College Station</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30.3</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itle 1"/>
          <p:cNvSpPr>
            <a:spLocks noGrp="1"/>
          </p:cNvSpPr>
          <p:nvPr>
            <p:ph type="title"/>
          </p:nvPr>
        </p:nvSpPr>
        <p:spPr>
          <a:xfrm>
            <a:off x="0" y="1"/>
            <a:ext cx="9144000" cy="1295400"/>
          </a:xfrm>
        </p:spPr>
        <p:txBody>
          <a:bodyPr>
            <a:normAutofit fontScale="90000"/>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2015 Corn Yields – Irrigation and Residue Management</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1" y="6024183"/>
            <a:ext cx="9143999" cy="833817"/>
            <a:chOff x="1" y="5952067"/>
            <a:chExt cx="9143999" cy="905933"/>
          </a:xfrm>
        </p:grpSpPr>
        <p:sp>
          <p:nvSpPr>
            <p:cNvPr id="7" name="Rectangle 6"/>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35871652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1433923319"/>
              </p:ext>
            </p:extLst>
          </p:nvPr>
        </p:nvGraphicFramePr>
        <p:xfrm>
          <a:off x="254000" y="1470025"/>
          <a:ext cx="8636000" cy="4089400"/>
        </p:xfrm>
        <a:graphic>
          <a:graphicData uri="http://schemas.openxmlformats.org/drawingml/2006/table">
            <a:tbl>
              <a:tblPr firstRow="1" bandRow="1">
                <a:tableStyleId>{5C22544A-7EE6-4342-B048-85BDC9FD1C3A}</a:tableStyleId>
              </a:tblPr>
              <a:tblGrid>
                <a:gridCol w="2159000"/>
                <a:gridCol w="2159000"/>
                <a:gridCol w="1079500"/>
                <a:gridCol w="1079500"/>
                <a:gridCol w="1079500"/>
                <a:gridCol w="1079500"/>
              </a:tblGrid>
              <a:tr h="370840">
                <a:tc rowSpan="3">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Location</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3">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Latitude</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gridSpan="4">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Level</a:t>
                      </a:r>
                      <a:r>
                        <a:rPr lang="en-US" sz="2000" b="1" baseline="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of irrigation</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c hMerge="1">
                  <a:txBody>
                    <a:bodyPr/>
                    <a:lstStyle/>
                    <a:p>
                      <a:pPr algn="ctr"/>
                      <a:endParaRPr lang="en-US" dirty="0"/>
                    </a:p>
                  </a:txBody>
                  <a:tcPr anchor="ctr"/>
                </a:tc>
                <a:tc hMerge="1">
                  <a:txBody>
                    <a:bodyPr/>
                    <a:lstStyle/>
                    <a:p>
                      <a:endParaRPr lang="en-US"/>
                    </a:p>
                  </a:txBody>
                  <a:tcPr/>
                </a:tc>
              </a:tr>
              <a:tr h="370840">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2">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Irrigated</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c gridSpan="2">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Rain fed</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r>
              <a:tr h="370840">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Stoneville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68</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70</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36</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37</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Portageville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64</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71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50</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50</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 Joseph</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26</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23</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Pine Tree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45</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44</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19</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22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Newport</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54</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54</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45</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46</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Brooksville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43</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40</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38</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College Station</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30.3</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20.2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26.2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itle 1"/>
          <p:cNvSpPr>
            <a:spLocks noGrp="1"/>
          </p:cNvSpPr>
          <p:nvPr>
            <p:ph type="title"/>
          </p:nvPr>
        </p:nvSpPr>
        <p:spPr>
          <a:xfrm>
            <a:off x="0" y="1"/>
            <a:ext cx="9144000" cy="1295400"/>
          </a:xfrm>
        </p:spPr>
        <p:txBody>
          <a:bodyPr>
            <a:normAutofit fontScale="90000"/>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2015 Soybean Yields – Irrigation and Residue Management</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1" y="6024183"/>
            <a:ext cx="9143999" cy="833817"/>
            <a:chOff x="1" y="5952067"/>
            <a:chExt cx="9143999" cy="905933"/>
          </a:xfrm>
        </p:grpSpPr>
        <p:sp>
          <p:nvSpPr>
            <p:cNvPr id="7" name="Rectangle 6"/>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40516310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2224925375"/>
              </p:ext>
            </p:extLst>
          </p:nvPr>
        </p:nvGraphicFramePr>
        <p:xfrm>
          <a:off x="571500" y="1453091"/>
          <a:ext cx="8001000" cy="3733800"/>
        </p:xfrm>
        <a:graphic>
          <a:graphicData uri="http://schemas.openxmlformats.org/drawingml/2006/table">
            <a:tbl>
              <a:tblPr firstRow="1" bandRow="1">
                <a:tableStyleId>{5C22544A-7EE6-4342-B048-85BDC9FD1C3A}</a:tableStyleId>
              </a:tblPr>
              <a:tblGrid>
                <a:gridCol w="2667000"/>
                <a:gridCol w="2667000"/>
                <a:gridCol w="1333500"/>
                <a:gridCol w="1333500"/>
              </a:tblGrid>
              <a:tr h="741680">
                <a:tc rowSpan="2">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Location</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Latitude</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gridSpan="2">
                  <a:txBody>
                    <a:bodyPr/>
                    <a:lstStyle/>
                    <a:p>
                      <a:pPr algn="ctr"/>
                      <a:r>
                        <a:rPr lang="en-US" sz="2000"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Rain fed</a:t>
                      </a:r>
                      <a:endParaRPr lang="en-US" sz="2000"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r>
              <a:tr h="370840">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vMerge="1">
                  <a:txBody>
                    <a:bodyPr/>
                    <a:lstStyle/>
                    <a:p>
                      <a:pPr algn="ct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algn="ctr" defTabSz="914400" rtl="0" eaLnBrk="1" latinLnBrk="0" hangingPunct="1"/>
                      <a:r>
                        <a:rPr lang="en-US" sz="2000" b="1" kern="1200"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Burn</a:t>
                      </a:r>
                      <a:endParaRPr lang="en-US" sz="2000" b="1" kern="1200"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Stoneville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63</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38</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Portageville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87</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87</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 Joseph</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75</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95</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Pine Tree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82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72</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Newport</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70</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68</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Brooksville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77</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b="1" smtClean="0">
                          <a:latin typeface="Tahoma" panose="020B0604030504040204" pitchFamily="34" charset="0"/>
                          <a:ea typeface="Tahoma" panose="020B0604030504040204" pitchFamily="34" charset="0"/>
                          <a:cs typeface="Tahoma" panose="020B0604030504040204" pitchFamily="34" charset="0"/>
                        </a:rPr>
                        <a:t>71</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College Station</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30.3</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114</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smtClean="0">
                          <a:latin typeface="Tahoma" panose="020B0604030504040204" pitchFamily="34" charset="0"/>
                          <a:ea typeface="Tahoma" panose="020B0604030504040204" pitchFamily="34" charset="0"/>
                          <a:cs typeface="Tahoma" panose="020B0604030504040204" pitchFamily="34" charset="0"/>
                        </a:rPr>
                        <a:t>117</a:t>
                      </a:r>
                      <a:endParaRPr lang="en-US"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5" name="Group 4"/>
          <p:cNvGrpSpPr/>
          <p:nvPr/>
        </p:nvGrpSpPr>
        <p:grpSpPr>
          <a:xfrm>
            <a:off x="1" y="6024183"/>
            <a:ext cx="9143999" cy="833817"/>
            <a:chOff x="1" y="5952067"/>
            <a:chExt cx="9143999" cy="905933"/>
          </a:xfrm>
        </p:grpSpPr>
        <p:sp>
          <p:nvSpPr>
            <p:cNvPr id="6" name="Rectangle 5"/>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
        <p:nvSpPr>
          <p:cNvPr id="8" name="Title 1"/>
          <p:cNvSpPr>
            <a:spLocks noGrp="1"/>
          </p:cNvSpPr>
          <p:nvPr>
            <p:ph type="title"/>
          </p:nvPr>
        </p:nvSpPr>
        <p:spPr>
          <a:xfrm>
            <a:off x="0" y="1"/>
            <a:ext cx="9144000" cy="1295400"/>
          </a:xfrm>
        </p:spPr>
        <p:txBody>
          <a:bodyPr>
            <a:normAutofit fontScale="90000"/>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2015 Milo Yields – Irrigation and Residue Management</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27289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78960163"/>
              </p:ext>
            </p:extLst>
          </p:nvPr>
        </p:nvGraphicFramePr>
        <p:xfrm>
          <a:off x="254000" y="1501565"/>
          <a:ext cx="8635999" cy="3566160"/>
        </p:xfrm>
        <a:graphic>
          <a:graphicData uri="http://schemas.openxmlformats.org/drawingml/2006/table">
            <a:tbl>
              <a:tblPr firstRow="1" bandRow="1">
                <a:tableStyleId>{5C22544A-7EE6-4342-B048-85BDC9FD1C3A}</a:tableStyleId>
              </a:tblPr>
              <a:tblGrid>
                <a:gridCol w="1811868"/>
                <a:gridCol w="872066"/>
                <a:gridCol w="850295"/>
                <a:gridCol w="850295"/>
                <a:gridCol w="850295"/>
                <a:gridCol w="850295"/>
                <a:gridCol w="850295"/>
                <a:gridCol w="850295"/>
                <a:gridCol w="850295"/>
              </a:tblGrid>
              <a:tr h="370840">
                <a:tc>
                  <a:txBody>
                    <a:bodyPr/>
                    <a:lstStyle/>
                    <a:p>
                      <a:pPr algn="ctr"/>
                      <a:r>
                        <a:rPr lang="en-US" sz="2000"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Location</a:t>
                      </a:r>
                      <a:endParaRPr lang="en-US" sz="20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Lat.</a:t>
                      </a:r>
                      <a:endParaRPr lang="en-US" sz="2000"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gridSpan="7">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Soil Test Value (ppm)</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hMerge="1">
                  <a:txBody>
                    <a:bodyPr/>
                    <a:lstStyle/>
                    <a:p>
                      <a:pPr algn="ct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370840">
                <a:tc>
                  <a:txBody>
                    <a:bodyPr/>
                    <a:lstStyle/>
                    <a:p>
                      <a:endParaRPr lang="en-US" sz="2000" dirty="0">
                        <a:solidFill>
                          <a:schemeClr val="bg1">
                            <a:lumMod val="85000"/>
                          </a:schemeClr>
                        </a:solidFill>
                      </a:endParaRP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endParaRPr lang="en-US" sz="2000" dirty="0">
                        <a:solidFill>
                          <a:schemeClr val="bg1">
                            <a:lumMod val="85000"/>
                          </a:schemeClr>
                        </a:solidFil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pH</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Ca</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Mg</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P</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K</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S</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r>
                        <a:rPr lang="en-US" sz="2000" b="1" dirty="0" smtClean="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rPr>
                        <a:t>Zn</a:t>
                      </a:r>
                      <a:endParaRPr lang="en-US" sz="2000" b="1" dirty="0">
                        <a:solidFill>
                          <a:schemeClr val="bg1">
                            <a:lumMod val="85000"/>
                          </a:schemeClr>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Stoneville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6.4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2073</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358</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29</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241</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4.4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2.8</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Portageville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6.1</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962</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109</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47</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119</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3.2</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2.8</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St. Joseph</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5.2</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1465</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224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31</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126</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10.9</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1.7</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Pine Tree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6.4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1679</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351</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17</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92</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12.4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4.0</a:t>
                      </a: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Newport</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35.3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5.8</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1302</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121</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112</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148</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13.0</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4.4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algn="l">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Brooksville</a:t>
                      </a: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rPr>
                        <a:t>33.1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6.7</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5810</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84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4</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113</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9.7</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1.09</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70840">
                <a:tc>
                  <a:txBody>
                    <a:bodyPr/>
                    <a:lstStyle/>
                    <a:p>
                      <a:pPr marL="0" marR="0" algn="l">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College St.</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b="1"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30.3</a:t>
                      </a:r>
                      <a:endParaRPr lang="en-US" sz="20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8.1</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6135</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455</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42</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311</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12.7</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1" dirty="0" smtClean="0">
                          <a:latin typeface="Tahoma" panose="020B0604030504040204" pitchFamily="34" charset="0"/>
                          <a:ea typeface="Tahoma" panose="020B0604030504040204" pitchFamily="34" charset="0"/>
                          <a:cs typeface="Tahoma" panose="020B0604030504040204" pitchFamily="34" charset="0"/>
                        </a:rPr>
                        <a:t>1.05</a:t>
                      </a:r>
                      <a:endParaRPr lang="en-US" sz="2000" b="1" dirty="0">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Title 1"/>
          <p:cNvSpPr>
            <a:spLocks noGrp="1"/>
          </p:cNvSpPr>
          <p:nvPr>
            <p:ph type="title"/>
          </p:nvPr>
        </p:nvSpPr>
        <p:spPr>
          <a:xfrm>
            <a:off x="0" y="1"/>
            <a:ext cx="9144000" cy="1295400"/>
          </a:xfrm>
        </p:spPr>
        <p:txBody>
          <a:bodyPr>
            <a:normAutofit fontScale="90000"/>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2015 Soil Test Baseline  – Post 2014 Crop Cycle</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1" y="6024183"/>
            <a:ext cx="9143999" cy="833817"/>
            <a:chOff x="1" y="5952067"/>
            <a:chExt cx="9143999" cy="905933"/>
          </a:xfrm>
        </p:grpSpPr>
        <p:sp>
          <p:nvSpPr>
            <p:cNvPr id="7" name="Rectangle 6"/>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30445020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55815" y="0"/>
            <a:ext cx="4588185" cy="685800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55816" cy="6858000"/>
          </a:xfrm>
          <a:prstGeom prst="rect">
            <a:avLst/>
          </a:prstGeom>
        </p:spPr>
      </p:pic>
    </p:spTree>
    <p:extLst>
      <p:ext uri="{BB962C8B-B14F-4D97-AF65-F5344CB8AC3E}">
        <p14:creationId xmlns:p14="http://schemas.microsoft.com/office/powerpoint/2010/main" val="32443744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13060" y="0"/>
            <a:ext cx="5930940" cy="2864581"/>
          </a:xfrm>
          <a:prstGeom prst="rect">
            <a:avLst/>
          </a:prstGeom>
          <a:ln w="28575">
            <a:solidFill>
              <a:schemeClr val="tx1"/>
            </a:solidFill>
          </a:ln>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3213060" cy="2864580"/>
          </a:xfrm>
          <a:prstGeom prst="rect">
            <a:avLst/>
          </a:prstGeom>
          <a:ln w="28575">
            <a:solidFill>
              <a:schemeClr val="tx1"/>
            </a:solidFill>
          </a:ln>
        </p:spPr>
      </p:pic>
      <p:pic>
        <p:nvPicPr>
          <p:cNvPr id="5" name="Picture 4" descr="C:\Users\Stephen Kakaire\Desktop\Rotation project files\DSC03512.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864581"/>
            <a:ext cx="9144000" cy="3993419"/>
          </a:xfrm>
          <a:prstGeom prst="rect">
            <a:avLst/>
          </a:prstGeom>
          <a:noFill/>
          <a:ln w="28575">
            <a:solidFill>
              <a:schemeClr val="tx1"/>
            </a:solidFill>
          </a:ln>
        </p:spPr>
      </p:pic>
    </p:spTree>
    <p:extLst>
      <p:ext uri="{BB962C8B-B14F-4D97-AF65-F5344CB8AC3E}">
        <p14:creationId xmlns:p14="http://schemas.microsoft.com/office/powerpoint/2010/main" val="100304018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 y="-14161"/>
            <a:ext cx="9173380" cy="6880035"/>
          </a:xfrm>
        </p:spPr>
      </p:pic>
    </p:spTree>
    <p:extLst>
      <p:ext uri="{BB962C8B-B14F-4D97-AF65-F5344CB8AC3E}">
        <p14:creationId xmlns:p14="http://schemas.microsoft.com/office/powerpoint/2010/main" val="3887926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337290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30390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232624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Rational and Justification </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457200" y="1371600"/>
            <a:ext cx="4038600" cy="4525963"/>
          </a:xfrm>
        </p:spPr>
        <p:txBody>
          <a:bodyPr>
            <a:normAutofit fontScale="70000" lnSpcReduction="20000"/>
          </a:bodyPr>
          <a:lstStyle/>
          <a:p>
            <a:pPr lvl="0"/>
            <a:r>
              <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dramatic increase in corn acreage in the Mid-South </a:t>
            </a:r>
            <a:r>
              <a:rPr lang="en-US"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a:t>
            </a:r>
            <a:r>
              <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resulting agronomic and economic impact of incorporating </a:t>
            </a:r>
            <a:r>
              <a:rPr lang="en-US"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corn </a:t>
            </a:r>
            <a:r>
              <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into Mid-South soybean production systems</a:t>
            </a:r>
            <a:r>
              <a:rPr lang="en-US"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0" lvl="0" indent="0">
              <a:buNone/>
            </a:pPr>
            <a:endParaRPr lang="en-US"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r>
              <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unique problems and management issues that may result from a rotational system of soybean and grain crops, and the incorporation of wheat in a double-cropping production </a:t>
            </a:r>
            <a:r>
              <a:rPr lang="en-US" b="1" dirty="0" smtClean="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scheme.</a:t>
            </a:r>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endParaRPr lang="en-US" b="1" dirty="0">
              <a:solidFill>
                <a:schemeClr val="bg1">
                  <a:lumMod val="8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5"/>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4648200" y="905931"/>
            <a:ext cx="4038600" cy="2540002"/>
          </a:xfrm>
          <a:ln w="19050">
            <a:solidFill>
              <a:schemeClr val="tx1"/>
            </a:solidFill>
          </a:ln>
        </p:spPr>
      </p:pic>
      <p:pic>
        <p:nvPicPr>
          <p:cNvPr id="7" name="Picture 6"/>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4645152" y="3572553"/>
            <a:ext cx="4041648" cy="2294468"/>
          </a:xfrm>
          <a:prstGeom prst="rect">
            <a:avLst/>
          </a:prstGeom>
          <a:ln w="19050">
            <a:solidFill>
              <a:schemeClr val="tx1"/>
            </a:solidFill>
          </a:ln>
        </p:spPr>
      </p:pic>
      <p:grpSp>
        <p:nvGrpSpPr>
          <p:cNvPr id="8" name="Group 7"/>
          <p:cNvGrpSpPr/>
          <p:nvPr/>
        </p:nvGrpSpPr>
        <p:grpSpPr>
          <a:xfrm>
            <a:off x="1" y="6024183"/>
            <a:ext cx="9143999" cy="833817"/>
            <a:chOff x="1" y="5952067"/>
            <a:chExt cx="9143999" cy="905933"/>
          </a:xfrm>
        </p:grpSpPr>
        <p:sp>
          <p:nvSpPr>
            <p:cNvPr id="9" name="Rectangle 8"/>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428605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7993" y="0"/>
            <a:ext cx="9153526" cy="6865144"/>
          </a:xfrm>
        </p:spPr>
      </p:pic>
    </p:spTree>
    <p:extLst>
      <p:ext uri="{BB962C8B-B14F-4D97-AF65-F5344CB8AC3E}">
        <p14:creationId xmlns:p14="http://schemas.microsoft.com/office/powerpoint/2010/main" val="1199247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989"/>
            <a:ext cx="7886700" cy="1325563"/>
          </a:xfrm>
        </p:spPr>
        <p:txBody>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 group Effort</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5" descr="C:\Users\Bobby Golden\Pictures\Logos\usb_logo_sm.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9512" y="1981200"/>
            <a:ext cx="3849688" cy="184785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8544" l="0" r="99036"/>
                    </a14:imgEffect>
                  </a14:imgLayer>
                </a14:imgProps>
              </a:ext>
              <a:ext uri="{28A0092B-C50C-407E-A947-70E740481C1C}">
                <a14:useLocalDpi xmlns:a14="http://schemas.microsoft.com/office/drawing/2010/main"/>
              </a:ext>
            </a:extLst>
          </a:blip>
          <a:stretch>
            <a:fillRect/>
          </a:stretch>
        </p:blipFill>
        <p:spPr>
          <a:xfrm>
            <a:off x="457200" y="1314572"/>
            <a:ext cx="3952381" cy="3181105"/>
          </a:xfrm>
          <a:prstGeom prst="rect">
            <a:avLst/>
          </a:prstGeom>
        </p:spPr>
      </p:pic>
      <p:pic>
        <p:nvPicPr>
          <p:cNvPr id="6"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69927" y="4672668"/>
            <a:ext cx="4166235"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568950" y="4324105"/>
            <a:ext cx="2690812" cy="138292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670" y="5619750"/>
            <a:ext cx="2619375" cy="123825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276600" y="5848350"/>
            <a:ext cx="2667000" cy="1009650"/>
          </a:xfrm>
          <a:prstGeom prst="rect">
            <a:avLst/>
          </a:prstGeom>
        </p:spPr>
      </p:pic>
      <p:pic>
        <p:nvPicPr>
          <p:cNvPr id="11" name="Picture 3"/>
          <p:cNvPicPr>
            <a:picLocks noChangeAspect="1" noChangeArrowheads="1"/>
          </p:cNvPicPr>
          <p:nvPr/>
        </p:nvPicPr>
        <p:blipFill rotWithShape="1">
          <a:blip r:embed="rId9" cstate="screen">
            <a:extLst>
              <a:ext uri="{BEBA8EAE-BF5A-486C-A8C5-ECC9F3942E4B}">
                <a14:imgProps xmlns:a14="http://schemas.microsoft.com/office/drawing/2010/main">
                  <a14:imgLayer r:embed="rId10">
                    <a14:imgEffect>
                      <a14:backgroundRemoval t="10000" b="90000" l="0" r="97600">
                        <a14:foregroundMark x1="32800" y1="56000" x2="37800" y2="41000"/>
                        <a14:foregroundMark x1="38800" y1="58200" x2="38600" y2="43200"/>
                        <a14:foregroundMark x1="42000" y1="54200" x2="48600" y2="40200"/>
                        <a14:foregroundMark x1="63800" y1="43400" x2="60000" y2="39800"/>
                        <a14:foregroundMark x1="60200" y1="40200" x2="56200" y2="46600"/>
                        <a14:foregroundMark x1="68600" y1="57200" x2="73200" y2="39800"/>
                        <a14:foregroundMark x1="84400" y1="55600" x2="87000" y2="39800"/>
                        <a14:foregroundMark x1="31200" y1="60800" x2="83200" y2="61800"/>
                      </a14:backgroundRemoval>
                    </a14:imgEffect>
                  </a14:imgLayer>
                </a14:imgProps>
              </a:ext>
              <a:ext uri="{28A0092B-C50C-407E-A947-70E740481C1C}">
                <a14:useLocalDpi xmlns:a14="http://schemas.microsoft.com/office/drawing/2010/main"/>
              </a:ext>
            </a:extLst>
          </a:blip>
          <a:srcRect t="31963" b="26501"/>
          <a:stretch/>
        </p:blipFill>
        <p:spPr bwMode="auto">
          <a:xfrm>
            <a:off x="6248400" y="5848349"/>
            <a:ext cx="2895600" cy="1004209"/>
          </a:xfrm>
          <a:prstGeom prst="rect">
            <a:avLst/>
          </a:prstGeom>
          <a:solidFill>
            <a:schemeClr val="bg1"/>
          </a:solidFill>
          <a:ln>
            <a:noFill/>
          </a:ln>
          <a:effectLst/>
          <a:extLst/>
        </p:spPr>
      </p:pic>
    </p:spTree>
    <p:extLst>
      <p:ext uri="{BB962C8B-B14F-4D97-AF65-F5344CB8AC3E}">
        <p14:creationId xmlns:p14="http://schemas.microsoft.com/office/powerpoint/2010/main" val="24957347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Year 1 Production Issues – Greater Mid-South</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1221463"/>
            <a:ext cx="2776009" cy="4626682"/>
          </a:xfrm>
          <a:prstGeom prst="rect">
            <a:avLst/>
          </a:prstGeom>
          <a:ln w="28575">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6600" y="1219200"/>
            <a:ext cx="2776009" cy="4628945"/>
          </a:xfrm>
          <a:prstGeom prst="rect">
            <a:avLst/>
          </a:prstGeom>
          <a:ln w="28575">
            <a:solidFill>
              <a:schemeClr val="tx1"/>
            </a:solidFill>
          </a:ln>
        </p:spPr>
      </p:pic>
      <p:pic>
        <p:nvPicPr>
          <p:cNvPr id="1026" name="Picture 2" descr="http://louisianacrops.com/wp-content/uploads/2012/06/Sorghum-midge-damage-Photo-by-LSU-agcente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24600" y="1219200"/>
            <a:ext cx="2590800" cy="462894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 y="6024183"/>
            <a:ext cx="9143999" cy="833817"/>
            <a:chOff x="1" y="5952067"/>
            <a:chExt cx="9143999" cy="905933"/>
          </a:xfrm>
        </p:grpSpPr>
        <p:sp>
          <p:nvSpPr>
            <p:cNvPr id="9" name="Rectangle 8"/>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3608436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Year 1 Production Issues - Texas</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5000" y="1143000"/>
            <a:ext cx="2528888" cy="4495800"/>
          </a:xfrm>
          <a:prstGeom prst="rect">
            <a:avLst/>
          </a:prstGeom>
          <a:ln w="28575">
            <a:solidFill>
              <a:schemeClr val="tx1"/>
            </a:solidFill>
          </a:ln>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1143000"/>
            <a:ext cx="2528887" cy="4495800"/>
          </a:xfrm>
          <a:prstGeom prst="rect">
            <a:avLst/>
          </a:prstGeom>
          <a:ln w="28575">
            <a:solidFill>
              <a:schemeClr val="tx1"/>
            </a:solidFill>
          </a:ln>
        </p:spPr>
      </p:pic>
      <p:grpSp>
        <p:nvGrpSpPr>
          <p:cNvPr id="7" name="Group 6"/>
          <p:cNvGrpSpPr/>
          <p:nvPr/>
        </p:nvGrpSpPr>
        <p:grpSpPr>
          <a:xfrm>
            <a:off x="1" y="6024183"/>
            <a:ext cx="9143999" cy="833817"/>
            <a:chOff x="1" y="5952067"/>
            <a:chExt cx="9143999" cy="905933"/>
          </a:xfrm>
        </p:grpSpPr>
        <p:sp>
          <p:nvSpPr>
            <p:cNvPr id="8" name="Rectangle 7"/>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4025316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4793"/>
          </a:xfrm>
        </p:spPr>
        <p:txBody>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Rational and Justification</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217660" y="1143000"/>
            <a:ext cx="5106899" cy="4525963"/>
          </a:xfrm>
        </p:spPr>
        <p:txBody>
          <a:bodyPr>
            <a:normAutofit fontScale="92500" lnSpcReduction="10000"/>
          </a:bodyPr>
          <a:lstStyle/>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Numerous research out of the Midwest suggests that both corn and soybean benefit as a rotation partner.</a:t>
            </a:r>
          </a:p>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Does this hold true in Southern U.S. Climates when cultivation occurs on low organic matter soils</a:t>
            </a:r>
          </a:p>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Overall lack of long term rotational research with Corn in the Mid South.</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1" y="6024183"/>
            <a:ext cx="9143999" cy="833817"/>
            <a:chOff x="1" y="5952067"/>
            <a:chExt cx="9143999" cy="905933"/>
          </a:xfrm>
        </p:grpSpPr>
        <p:sp>
          <p:nvSpPr>
            <p:cNvPr id="7" name="Rectangle 6"/>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9890" y="1004793"/>
            <a:ext cx="3836451" cy="4802376"/>
          </a:xfrm>
          <a:prstGeom prst="rect">
            <a:avLst/>
          </a:prstGeom>
          <a:ln w="28575">
            <a:solidFill>
              <a:schemeClr val="tx1"/>
            </a:solidFill>
          </a:ln>
        </p:spPr>
      </p:pic>
    </p:spTree>
    <p:extLst>
      <p:ext uri="{BB962C8B-B14F-4D97-AF65-F5344CB8AC3E}">
        <p14:creationId xmlns:p14="http://schemas.microsoft.com/office/powerpoint/2010/main" val="260792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Treatments</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 y="6024183"/>
            <a:ext cx="9143999" cy="833817"/>
            <a:chOff x="1" y="5952067"/>
            <a:chExt cx="9143999" cy="905933"/>
          </a:xfrm>
        </p:grpSpPr>
        <p:sp>
          <p:nvSpPr>
            <p:cNvPr id="5" name="Rectangle 4"/>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pic>
        <p:nvPicPr>
          <p:cNvPr id="7"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t="50164" r="47337"/>
          <a:stretch/>
        </p:blipFill>
        <p:spPr bwMode="auto">
          <a:xfrm>
            <a:off x="425085" y="1642534"/>
            <a:ext cx="8293829" cy="333287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6245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Why are we interested in Residue Management?</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3"/>
          <p:cNvSpPr>
            <a:spLocks noGrp="1"/>
          </p:cNvSpPr>
          <p:nvPr>
            <p:ph sz="half" idx="1"/>
          </p:nvPr>
        </p:nvSpPr>
        <p:spPr>
          <a:xfrm>
            <a:off x="457200" y="1371600"/>
            <a:ext cx="4038600" cy="4525963"/>
          </a:xfrm>
        </p:spPr>
        <p:txBody>
          <a:bodyPr>
            <a:normAutofit fontScale="92500"/>
          </a:bodyPr>
          <a:lstStyle/>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we handle corn stubble may influence our overall soil quality.</a:t>
            </a:r>
          </a:p>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Residue management may have a distinct effect on soil test sulfur.</a:t>
            </a:r>
          </a:p>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Corn residue management may impact soybean yield </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953000" y="1447800"/>
            <a:ext cx="3505200" cy="452596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 y="6024183"/>
            <a:ext cx="9143999" cy="833817"/>
            <a:chOff x="1" y="5952067"/>
            <a:chExt cx="9143999" cy="905933"/>
          </a:xfrm>
        </p:grpSpPr>
        <p:sp>
          <p:nvSpPr>
            <p:cNvPr id="8" name="Rectangle 7"/>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2198486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Soybean Baseline Yield</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82036641"/>
              </p:ext>
            </p:extLst>
          </p:nvPr>
        </p:nvGraphicFramePr>
        <p:xfrm>
          <a:off x="457201" y="838201"/>
          <a:ext cx="8382000" cy="3554914"/>
        </p:xfrm>
        <a:graphic>
          <a:graphicData uri="http://schemas.openxmlformats.org/drawingml/2006/table">
            <a:tbl>
              <a:tblPr firstRow="1" firstCol="1" bandRow="1">
                <a:tableStyleId>{5C22544A-7EE6-4342-B048-85BDC9FD1C3A}</a:tableStyleId>
              </a:tblPr>
              <a:tblGrid>
                <a:gridCol w="2344838"/>
                <a:gridCol w="1345718"/>
                <a:gridCol w="2345722"/>
                <a:gridCol w="2345722"/>
              </a:tblGrid>
              <a:tr h="292209">
                <a:tc rowSpan="2">
                  <a:txBody>
                    <a:bodyPr/>
                    <a:lstStyle/>
                    <a:p>
                      <a:pPr marL="0" marR="0" algn="ctr">
                        <a:spcBef>
                          <a:spcPts val="0"/>
                        </a:spcBef>
                        <a:spcAft>
                          <a:spcPts val="0"/>
                        </a:spcAft>
                      </a:pPr>
                      <a:r>
                        <a:rPr lang="en-US" sz="2000" dirty="0">
                          <a:solidFill>
                            <a:schemeClr val="bg1">
                              <a:lumMod val="85000"/>
                            </a:schemeClr>
                          </a:solidFill>
                          <a:effectLst/>
                          <a:latin typeface="Tahoma" panose="020B0604030504040204" pitchFamily="34" charset="0"/>
                          <a:ea typeface="Tahoma" panose="020B0604030504040204" pitchFamily="34" charset="0"/>
                          <a:cs typeface="Tahoma" panose="020B0604030504040204" pitchFamily="34" charset="0"/>
                        </a:rPr>
                        <a:t>Location</a:t>
                      </a:r>
                    </a:p>
                  </a:txBody>
                  <a:tcPr marL="68580" marR="6858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2">
                        <a:lumMod val="75000"/>
                      </a:schemeClr>
                    </a:solidFill>
                  </a:tcPr>
                </a:tc>
                <a:tc rowSpan="2">
                  <a:txBody>
                    <a:bodyPr/>
                    <a:lstStyle/>
                    <a:p>
                      <a:pPr marL="0" marR="0" algn="ctr">
                        <a:spcBef>
                          <a:spcPts val="0"/>
                        </a:spcBef>
                        <a:spcAft>
                          <a:spcPts val="0"/>
                        </a:spcAft>
                      </a:pPr>
                      <a:r>
                        <a:rPr lang="en-US" sz="2000" dirty="0">
                          <a:solidFill>
                            <a:schemeClr val="bg1">
                              <a:lumMod val="85000"/>
                            </a:schemeClr>
                          </a:solidFill>
                          <a:effectLst/>
                          <a:latin typeface="Tahoma" panose="020B0604030504040204" pitchFamily="34" charset="0"/>
                          <a:ea typeface="Tahoma" panose="020B0604030504040204" pitchFamily="34" charset="0"/>
                          <a:cs typeface="Tahoma" panose="020B0604030504040204" pitchFamily="34" charset="0"/>
                        </a:rPr>
                        <a:t>Latitude</a:t>
                      </a:r>
                    </a:p>
                  </a:txBody>
                  <a:tcPr marL="68580" marR="68580"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2">
                        <a:lumMod val="75000"/>
                      </a:schemeClr>
                    </a:solidFill>
                  </a:tcPr>
                </a:tc>
                <a:tc gridSpan="2">
                  <a:txBody>
                    <a:bodyPr/>
                    <a:lstStyle/>
                    <a:p>
                      <a:pPr marL="0" marR="0" algn="ctr">
                        <a:spcBef>
                          <a:spcPts val="0"/>
                        </a:spcBef>
                        <a:spcAft>
                          <a:spcPts val="0"/>
                        </a:spcAft>
                      </a:pPr>
                      <a:r>
                        <a:rPr lang="en-US" sz="2000" dirty="0">
                          <a:solidFill>
                            <a:schemeClr val="bg1">
                              <a:lumMod val="85000"/>
                            </a:schemeClr>
                          </a:solidFill>
                          <a:effectLst/>
                          <a:latin typeface="Tahoma" panose="020B0604030504040204" pitchFamily="34" charset="0"/>
                          <a:ea typeface="Tahoma" panose="020B0604030504040204" pitchFamily="34" charset="0"/>
                          <a:cs typeface="Tahoma" panose="020B0604030504040204" pitchFamily="34" charset="0"/>
                        </a:rPr>
                        <a:t>Mean Soybean grain yield</a:t>
                      </a: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tx2">
                        <a:lumMod val="75000"/>
                      </a:schemeClr>
                    </a:solidFill>
                  </a:tcPr>
                </a:tc>
                <a:tc hMerge="1">
                  <a:txBody>
                    <a:bodyPr/>
                    <a:lstStyle/>
                    <a:p>
                      <a:endParaRPr lang="en-US"/>
                    </a:p>
                  </a:txBody>
                  <a:tcPr/>
                </a:tc>
              </a:tr>
              <a:tr h="292209">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solidFill>
                            <a:schemeClr val="bg1">
                              <a:lumMod val="85000"/>
                            </a:schemeClr>
                          </a:solidFill>
                          <a:effectLst/>
                          <a:latin typeface="Tahoma" panose="020B0604030504040204" pitchFamily="34" charset="0"/>
                          <a:ea typeface="Tahoma" panose="020B0604030504040204" pitchFamily="34" charset="0"/>
                          <a:cs typeface="Tahoma" panose="020B0604030504040204" pitchFamily="34" charset="0"/>
                        </a:rPr>
                        <a:t>Irrigated</a:t>
                      </a:r>
                    </a:p>
                  </a:txBody>
                  <a:tcPr marL="68580" marR="68580" marT="0" marB="0">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tx2">
                        <a:lumMod val="75000"/>
                      </a:schemeClr>
                    </a:solidFill>
                  </a:tcPr>
                </a:tc>
                <a:tc>
                  <a:txBody>
                    <a:bodyPr/>
                    <a:lstStyle/>
                    <a:p>
                      <a:pPr marL="0" marR="0" algn="ctr">
                        <a:spcBef>
                          <a:spcPts val="0"/>
                        </a:spcBef>
                        <a:spcAft>
                          <a:spcPts val="0"/>
                        </a:spcAft>
                      </a:pPr>
                      <a:r>
                        <a:rPr lang="en-US" sz="2000" dirty="0" err="1">
                          <a:solidFill>
                            <a:schemeClr val="bg1">
                              <a:lumMod val="85000"/>
                            </a:schemeClr>
                          </a:solidFill>
                          <a:effectLst/>
                          <a:latin typeface="Tahoma" panose="020B0604030504040204" pitchFamily="34" charset="0"/>
                          <a:ea typeface="Tahoma" panose="020B0604030504040204" pitchFamily="34" charset="0"/>
                          <a:cs typeface="Tahoma" panose="020B0604030504040204" pitchFamily="34" charset="0"/>
                        </a:rPr>
                        <a:t>Rainfed</a:t>
                      </a:r>
                      <a:endParaRPr lang="en-US" sz="2000" dirty="0">
                        <a:solidFill>
                          <a:schemeClr val="bg1">
                            <a:lumMod val="85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2">
                        <a:lumMod val="75000"/>
                      </a:schemeClr>
                    </a:solidFill>
                  </a:tcPr>
                </a:tc>
              </a:tr>
              <a:tr h="506914">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 - - - - - - </a:t>
                      </a:r>
                      <a:r>
                        <a:rPr lang="en-U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-Bushels/acre- - - - - - - - </a:t>
                      </a:r>
                      <a:r>
                        <a:rPr lang="en-US" sz="20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r>
              <a:tr h="292209">
                <a:tc>
                  <a:txBody>
                    <a:bodyPr/>
                    <a:lstStyle/>
                    <a:p>
                      <a:pPr marL="0" marR="0" algn="l">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Stoneville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33.4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67</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58</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92209">
                <a:tc>
                  <a:txBody>
                    <a:bodyPr/>
                    <a:lstStyle/>
                    <a:p>
                      <a:pPr marL="0" marR="0" algn="l">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Portageville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36.4</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64</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2209">
                <a:tc>
                  <a:txBody>
                    <a:bodyPr/>
                    <a:lstStyle/>
                    <a:p>
                      <a:pPr marL="0" marR="0" algn="l">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 Joseph</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32.0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63</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accent2"/>
                          </a:solidFill>
                          <a:effectLst/>
                          <a:latin typeface="Tahoma" panose="020B0604030504040204" pitchFamily="34" charset="0"/>
                          <a:ea typeface="Tahoma" panose="020B0604030504040204" pitchFamily="34" charset="0"/>
                          <a:cs typeface="Tahoma" panose="020B0604030504040204" pitchFamily="34" charset="0"/>
                        </a:rPr>
                        <a:t>66</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92209">
                <a:tc>
                  <a:txBody>
                    <a:bodyPr/>
                    <a:lstStyle/>
                    <a:p>
                      <a:pPr marL="0" marR="0" algn="l">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Pine Tree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35.0</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72</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54</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r>
              <a:tr h="292209">
                <a:tc>
                  <a:txBody>
                    <a:bodyPr/>
                    <a:lstStyle/>
                    <a:p>
                      <a:pPr marL="0" marR="0" algn="l">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Newport</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35.3</a:t>
                      </a: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28</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18</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75000"/>
                      </a:schemeClr>
                    </a:solidFill>
                  </a:tcPr>
                </a:tc>
              </a:tr>
              <a:tr h="292209">
                <a:tc>
                  <a:txBody>
                    <a:bodyPr/>
                    <a:lstStyle/>
                    <a:p>
                      <a:pPr marL="0" marR="0" algn="l">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Brooksville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33.1</a:t>
                      </a:r>
                    </a:p>
                  </a:txBody>
                  <a:tcPr marL="68580" marR="68580" marT="0" marB="0"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51</a:t>
                      </a:r>
                    </a:p>
                  </a:txBody>
                  <a:tcPr marL="68580" marR="68580" marT="0" marB="0">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50</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2209">
                <a:tc gridSpan="2">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LSD</a:t>
                      </a:r>
                      <a:r>
                        <a:rPr lang="en-US" sz="2000" baseline="-25000" dirty="0">
                          <a:solidFill>
                            <a:schemeClr val="tx1"/>
                          </a:solidFill>
                          <a:effectLst/>
                          <a:latin typeface="Tahoma" panose="020B0604030504040204" pitchFamily="34" charset="0"/>
                          <a:ea typeface="Tahoma" panose="020B0604030504040204" pitchFamily="34" charset="0"/>
                          <a:cs typeface="Tahoma" panose="020B0604030504040204" pitchFamily="34" charset="0"/>
                        </a:rPr>
                        <a:t>0.5</a:t>
                      </a:r>
                      <a:endPar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gridSpan="2">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4.0</a:t>
                      </a:r>
                    </a:p>
                  </a:txBody>
                  <a:tcPr marL="68580" marR="68580" marT="0" marB="0" anchor="ctr">
                    <a:lnL w="12700" cmpd="sng">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r>
              <a:tr h="292209">
                <a:tc gridSpan="2">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P-value</a:t>
                      </a: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gridSpan="2">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&lt;0.0001</a:t>
                      </a: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r>
            </a:tbl>
          </a:graphicData>
        </a:graphic>
      </p:graphicFrame>
      <p:sp>
        <p:nvSpPr>
          <p:cNvPr id="5" name="TextBox 4"/>
          <p:cNvSpPr txBox="1"/>
          <p:nvPr/>
        </p:nvSpPr>
        <p:spPr>
          <a:xfrm>
            <a:off x="1176070" y="4495800"/>
            <a:ext cx="6781800" cy="1477328"/>
          </a:xfrm>
          <a:prstGeom prst="rect">
            <a:avLst/>
          </a:prstGeom>
          <a:solidFill>
            <a:schemeClr val="bg1">
              <a:lumMod val="65000"/>
            </a:schemeClr>
          </a:solidFill>
          <a:ln w="19050">
            <a:solidFill>
              <a:schemeClr val="tx1"/>
            </a:solidFill>
          </a:ln>
        </p:spPr>
        <p:txBody>
          <a:bodyPr wrap="squar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Soybean yields were greatly influenced by irrigation in 2014, even with all the rainfall.  Low yields at Newport location were directly attributed to vast amounts of rainfall and drainage.  Texas results were not included due to Dicamba drift contamination</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1" y="6024183"/>
            <a:ext cx="9143999" cy="833817"/>
            <a:chOff x="1" y="5952067"/>
            <a:chExt cx="9143999" cy="905933"/>
          </a:xfrm>
        </p:grpSpPr>
        <p:sp>
          <p:nvSpPr>
            <p:cNvPr id="8" name="Rectangle 7"/>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1454411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Corn Yield Baseline Yield</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81428396"/>
              </p:ext>
            </p:extLst>
          </p:nvPr>
        </p:nvGraphicFramePr>
        <p:xfrm>
          <a:off x="381000" y="762000"/>
          <a:ext cx="8305801" cy="4191000"/>
        </p:xfrm>
        <a:graphic>
          <a:graphicData uri="http://schemas.openxmlformats.org/drawingml/2006/table">
            <a:tbl>
              <a:tblPr firstRow="1" firstCol="1" bandRow="1"/>
              <a:tblGrid>
                <a:gridCol w="2906809"/>
                <a:gridCol w="2492183"/>
                <a:gridCol w="2906809"/>
              </a:tblGrid>
              <a:tr h="381000">
                <a:tc rowSpan="2">
                  <a:txBody>
                    <a:bodyPr/>
                    <a:lstStyle/>
                    <a:p>
                      <a:pPr marL="0" marR="0" algn="ctr">
                        <a:spcBef>
                          <a:spcPts val="0"/>
                        </a:spcBef>
                        <a:spcAft>
                          <a:spcPts val="0"/>
                        </a:spcAft>
                      </a:pPr>
                      <a:r>
                        <a:rPr lang="en-US"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Location</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tc rowSpan="2">
                  <a:txBody>
                    <a:bodyPr/>
                    <a:lstStyle/>
                    <a:p>
                      <a:pPr marL="0" marR="0" algn="ctr">
                        <a:spcBef>
                          <a:spcPts val="0"/>
                        </a:spcBef>
                        <a:spcAft>
                          <a:spcPts val="0"/>
                        </a:spcAft>
                      </a:pPr>
                      <a:r>
                        <a:rPr lang="en-US"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Latitude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tc>
                  <a:txBody>
                    <a:bodyPr/>
                    <a:lstStyle/>
                    <a:p>
                      <a:pPr marL="0" marR="0" algn="ctr">
                        <a:spcBef>
                          <a:spcPts val="0"/>
                        </a:spcBef>
                        <a:spcAft>
                          <a:spcPts val="0"/>
                        </a:spcAft>
                      </a:pPr>
                      <a:r>
                        <a:rPr lang="en-US"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Mean corn grain yield</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8100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000" dirty="0">
                          <a:solidFill>
                            <a:schemeClr val="bg1"/>
                          </a:solidFill>
                          <a:effectLst/>
                          <a:latin typeface="Tahoma" panose="020B0604030504040204" pitchFamily="34" charset="0"/>
                          <a:ea typeface="Tahoma" panose="020B0604030504040204" pitchFamily="34" charset="0"/>
                          <a:cs typeface="Tahoma" panose="020B0604030504040204" pitchFamily="34" charset="0"/>
                        </a:rPr>
                        <a:t>Bushels/acre</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2">
                        <a:lumMod val="75000"/>
                      </a:schemeClr>
                    </a:solidFill>
                  </a:tcPr>
                </a:tc>
              </a:tr>
              <a:tr h="381000">
                <a:tc>
                  <a:txBody>
                    <a:bodyPr/>
                    <a:lstStyle/>
                    <a:p>
                      <a:pPr marL="0" marR="0" algn="l">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Stoneville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33.4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248</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1000">
                <a:tc>
                  <a:txBody>
                    <a:bodyPr/>
                    <a:lstStyle/>
                    <a:p>
                      <a:pPr marL="0" marR="0" algn="l">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Portageville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36.4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239</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81000">
                <a:tc>
                  <a:txBody>
                    <a:bodyPr/>
                    <a:lstStyle/>
                    <a:p>
                      <a:pPr marL="0" marR="0" algn="l">
                        <a:spcBef>
                          <a:spcPts val="0"/>
                        </a:spcBef>
                        <a:spcAft>
                          <a:spcPts val="0"/>
                        </a:spcAft>
                      </a:pPr>
                      <a:r>
                        <a:rPr lang="en-US" sz="2000" dirty="0" smtClean="0">
                          <a:effectLst/>
                          <a:latin typeface="Tahoma" panose="020B0604030504040204" pitchFamily="34" charset="0"/>
                          <a:ea typeface="Tahoma" panose="020B0604030504040204" pitchFamily="34" charset="0"/>
                          <a:cs typeface="Tahoma" panose="020B0604030504040204" pitchFamily="34" charset="0"/>
                        </a:rPr>
                        <a:t>College</a:t>
                      </a:r>
                      <a:r>
                        <a:rPr lang="en-US" sz="2000" baseline="0" dirty="0" smtClean="0">
                          <a:effectLst/>
                          <a:latin typeface="Tahoma" panose="020B0604030504040204" pitchFamily="34" charset="0"/>
                          <a:ea typeface="Tahoma" panose="020B0604030504040204" pitchFamily="34" charset="0"/>
                          <a:cs typeface="Tahoma" panose="020B0604030504040204" pitchFamily="34" charset="0"/>
                        </a:rPr>
                        <a:t> Station</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smtClean="0">
                          <a:effectLst/>
                          <a:latin typeface="Tahoma" panose="020B0604030504040204" pitchFamily="34" charset="0"/>
                          <a:ea typeface="Tahoma" panose="020B0604030504040204" pitchFamily="34" charset="0"/>
                          <a:cs typeface="Tahoma" panose="020B0604030504040204" pitchFamily="34" charset="0"/>
                        </a:rPr>
                        <a:t>30.3</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smtClean="0">
                          <a:effectLst/>
                          <a:latin typeface="Tahoma" panose="020B0604030504040204" pitchFamily="34" charset="0"/>
                          <a:ea typeface="Tahoma" panose="020B0604030504040204" pitchFamily="34" charset="0"/>
                          <a:cs typeface="Tahoma" panose="020B0604030504040204" pitchFamily="34" charset="0"/>
                        </a:rPr>
                        <a:t>212</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1000">
                <a:tc>
                  <a:txBody>
                    <a:bodyPr/>
                    <a:lstStyle/>
                    <a:p>
                      <a:pPr marL="0" marR="0" algn="l">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St. Joseph</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32.0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194</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81000">
                <a:tc>
                  <a:txBody>
                    <a:bodyPr/>
                    <a:lstStyle/>
                    <a:p>
                      <a:pPr marL="0" marR="0" algn="l">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Pine Tree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35.0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167</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1000">
                <a:tc>
                  <a:txBody>
                    <a:bodyPr/>
                    <a:lstStyle/>
                    <a:p>
                      <a:pPr marL="0" marR="0" algn="l">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Newport</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35.3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110</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81000">
                <a:tc>
                  <a:txBody>
                    <a:bodyPr/>
                    <a:lstStyle/>
                    <a:p>
                      <a:pPr marL="0" marR="0" algn="l">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Brooksville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33.1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2000" dirty="0">
                          <a:effectLst/>
                          <a:latin typeface="Tahoma" panose="020B0604030504040204" pitchFamily="34" charset="0"/>
                          <a:ea typeface="Tahoma" panose="020B0604030504040204" pitchFamily="34" charset="0"/>
                          <a:cs typeface="Tahoma" panose="020B0604030504040204" pitchFamily="34" charset="0"/>
                        </a:rPr>
                        <a:t>103</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81000">
                <a:tc gridSpan="2">
                  <a:txBody>
                    <a:bodyPr/>
                    <a:lstStyle/>
                    <a:p>
                      <a:pPr marL="0" marR="0" algn="ctr">
                        <a:spcBef>
                          <a:spcPts val="0"/>
                        </a:spcBef>
                        <a:spcAft>
                          <a:spcPts val="0"/>
                        </a:spcAft>
                      </a:pPr>
                      <a:r>
                        <a:rPr lang="en-US" sz="2000" i="0" dirty="0">
                          <a:effectLst/>
                          <a:latin typeface="Tahoma" panose="020B0604030504040204" pitchFamily="34" charset="0"/>
                          <a:ea typeface="Tahoma" panose="020B0604030504040204" pitchFamily="34" charset="0"/>
                          <a:cs typeface="Tahoma" panose="020B0604030504040204" pitchFamily="34" charset="0"/>
                        </a:rPr>
                        <a:t>LSD</a:t>
                      </a:r>
                      <a:r>
                        <a:rPr lang="en-US" sz="2000" i="0" baseline="-25000" dirty="0">
                          <a:effectLst/>
                          <a:latin typeface="Tahoma" panose="020B0604030504040204" pitchFamily="34" charset="0"/>
                          <a:ea typeface="Tahoma" panose="020B0604030504040204" pitchFamily="34" charset="0"/>
                          <a:cs typeface="Tahoma" panose="020B0604030504040204" pitchFamily="34" charset="0"/>
                        </a:rPr>
                        <a:t>0.5</a:t>
                      </a:r>
                      <a:endParaRPr lang="en-US" sz="2000" i="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marL="0" marR="0" algn="ctr">
                        <a:spcBef>
                          <a:spcPts val="0"/>
                        </a:spcBef>
                        <a:spcAft>
                          <a:spcPts val="0"/>
                        </a:spcAft>
                      </a:pPr>
                      <a:r>
                        <a:rPr lang="en-US" sz="2000" i="1" dirty="0">
                          <a:effectLst/>
                          <a:latin typeface="Tahoma" panose="020B0604030504040204" pitchFamily="34" charset="0"/>
                          <a:ea typeface="Tahoma" panose="020B0604030504040204" pitchFamily="34" charset="0"/>
                          <a:cs typeface="Tahoma" panose="020B0604030504040204" pitchFamily="34" charset="0"/>
                        </a:rPr>
                        <a:t>9.0</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81000">
                <a:tc gridSpan="2">
                  <a:txBody>
                    <a:bodyPr/>
                    <a:lstStyle/>
                    <a:p>
                      <a:pPr marL="0" marR="0" algn="ctr">
                        <a:spcBef>
                          <a:spcPts val="0"/>
                        </a:spcBef>
                        <a:spcAft>
                          <a:spcPts val="0"/>
                        </a:spcAft>
                      </a:pPr>
                      <a:r>
                        <a:rPr lang="en-US" sz="2000" i="0" dirty="0">
                          <a:effectLst/>
                          <a:latin typeface="Tahoma" panose="020B0604030504040204" pitchFamily="34" charset="0"/>
                          <a:ea typeface="Tahoma" panose="020B0604030504040204" pitchFamily="34" charset="0"/>
                          <a:cs typeface="Tahoma" panose="020B0604030504040204" pitchFamily="34" charset="0"/>
                        </a:rPr>
                        <a:t>P-value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en-US"/>
                    </a:p>
                  </a:txBody>
                  <a:tcPr/>
                </a:tc>
                <a:tc>
                  <a:txBody>
                    <a:bodyPr/>
                    <a:lstStyle/>
                    <a:p>
                      <a:pPr marL="0" marR="0" algn="ctr">
                        <a:spcBef>
                          <a:spcPts val="0"/>
                        </a:spcBef>
                        <a:spcAft>
                          <a:spcPts val="0"/>
                        </a:spcAft>
                      </a:pPr>
                      <a:r>
                        <a:rPr lang="en-US" sz="2000" i="1" dirty="0">
                          <a:effectLst/>
                          <a:latin typeface="Tahoma" panose="020B0604030504040204" pitchFamily="34" charset="0"/>
                          <a:ea typeface="Tahoma" panose="020B0604030504040204" pitchFamily="34" charset="0"/>
                          <a:cs typeface="Tahoma" panose="020B0604030504040204" pitchFamily="34" charset="0"/>
                        </a:rPr>
                        <a:t>&lt;0.0001</a:t>
                      </a:r>
                      <a:endParaRPr lang="en-US" sz="20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bl>
          </a:graphicData>
        </a:graphic>
      </p:graphicFrame>
      <p:sp>
        <p:nvSpPr>
          <p:cNvPr id="5" name="TextBox 4"/>
          <p:cNvSpPr txBox="1"/>
          <p:nvPr/>
        </p:nvSpPr>
        <p:spPr>
          <a:xfrm>
            <a:off x="1181100" y="5026926"/>
            <a:ext cx="6781800" cy="923330"/>
          </a:xfrm>
          <a:prstGeom prst="rect">
            <a:avLst/>
          </a:prstGeom>
          <a:solidFill>
            <a:schemeClr val="bg1">
              <a:lumMod val="65000"/>
            </a:schemeClr>
          </a:solidFill>
          <a:ln w="19050">
            <a:solidFill>
              <a:schemeClr val="tx1"/>
            </a:solidFill>
          </a:ln>
        </p:spPr>
        <p:txBody>
          <a:bodyPr wrap="squar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No Statistical response was observed to irrigation for corn in 2014. Low corn yields at Newport and Brooksville were due to vast amounts of rainfall and drainage issues.</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1" y="6024183"/>
            <a:ext cx="9143999" cy="833817"/>
            <a:chOff x="1" y="5952067"/>
            <a:chExt cx="9143999" cy="905933"/>
          </a:xfrm>
        </p:grpSpPr>
        <p:sp>
          <p:nvSpPr>
            <p:cNvPr id="8" name="Rectangle 7"/>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412499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Grain Sorghum Baseline Yields</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76897389"/>
              </p:ext>
            </p:extLst>
          </p:nvPr>
        </p:nvGraphicFramePr>
        <p:xfrm>
          <a:off x="498895" y="872070"/>
          <a:ext cx="8153401" cy="4004730"/>
        </p:xfrm>
        <a:graphic>
          <a:graphicData uri="http://schemas.openxmlformats.org/drawingml/2006/table">
            <a:tbl>
              <a:tblPr firstRow="1" firstCol="1" bandRow="1"/>
              <a:tblGrid>
                <a:gridCol w="2853473"/>
                <a:gridCol w="2446455"/>
                <a:gridCol w="2853473"/>
              </a:tblGrid>
              <a:tr h="400473">
                <a:tc rowSpan="2">
                  <a:txBody>
                    <a:bodyPr/>
                    <a:lstStyle/>
                    <a:p>
                      <a:pPr marL="0" marR="0" algn="ctr">
                        <a:spcBef>
                          <a:spcPts val="0"/>
                        </a:spcBef>
                        <a:spcAft>
                          <a:spcPts val="0"/>
                        </a:spcAft>
                      </a:pPr>
                      <a:r>
                        <a:rPr lang="en-US" sz="1800" b="1"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Location</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rowSpan="2">
                  <a:txBody>
                    <a:bodyPr/>
                    <a:lstStyle/>
                    <a:p>
                      <a:pPr marL="0" marR="0" algn="ctr">
                        <a:spcBef>
                          <a:spcPts val="0"/>
                        </a:spcBef>
                        <a:spcAft>
                          <a:spcPts val="0"/>
                        </a:spcAft>
                      </a:pPr>
                      <a:r>
                        <a:rPr lang="en-US" sz="1800" b="1"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Latitude</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marL="0" marR="0" algn="ctr">
                        <a:spcBef>
                          <a:spcPts val="0"/>
                        </a:spcBef>
                        <a:spcAft>
                          <a:spcPts val="0"/>
                        </a:spcAft>
                      </a:pPr>
                      <a:r>
                        <a:rPr lang="en-US" sz="1800" b="1"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Mean corn grain yield</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400473">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800" b="1" dirty="0">
                          <a:solidFill>
                            <a:schemeClr val="bg1">
                              <a:lumMod val="95000"/>
                            </a:schemeClr>
                          </a:solidFill>
                          <a:effectLst/>
                          <a:latin typeface="Tahoma" panose="020B0604030504040204" pitchFamily="34" charset="0"/>
                          <a:ea typeface="Tahoma" panose="020B0604030504040204" pitchFamily="34" charset="0"/>
                          <a:cs typeface="Tahoma" panose="020B0604030504040204" pitchFamily="34" charset="0"/>
                        </a:rPr>
                        <a:t>Bushels/acre</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400473">
                <a:tc>
                  <a:txBody>
                    <a:bodyPr/>
                    <a:lstStyle/>
                    <a:p>
                      <a:pPr marL="0" marR="0" algn="l">
                        <a:spcBef>
                          <a:spcPts val="0"/>
                        </a:spcBef>
                        <a:spcAft>
                          <a:spcPts val="0"/>
                        </a:spcAft>
                      </a:pPr>
                      <a:r>
                        <a:rPr lang="en-US" sz="1800" b="1" dirty="0" smtClean="0">
                          <a:effectLst/>
                          <a:latin typeface="Tahoma" panose="020B0604030504040204" pitchFamily="34" charset="0"/>
                          <a:ea typeface="Tahoma" panose="020B0604030504040204" pitchFamily="34" charset="0"/>
                          <a:cs typeface="Tahoma" panose="020B0604030504040204" pitchFamily="34" charset="0"/>
                        </a:rPr>
                        <a:t>College</a:t>
                      </a:r>
                      <a:r>
                        <a:rPr lang="en-US" sz="1800" b="1" baseline="0" dirty="0" smtClean="0">
                          <a:effectLst/>
                          <a:latin typeface="Tahoma" panose="020B0604030504040204" pitchFamily="34" charset="0"/>
                          <a:ea typeface="Tahoma" panose="020B0604030504040204" pitchFamily="34" charset="0"/>
                          <a:cs typeface="Tahoma" panose="020B0604030504040204" pitchFamily="34" charset="0"/>
                        </a:rPr>
                        <a:t> Station</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1" dirty="0" smtClean="0">
                          <a:effectLst/>
                          <a:latin typeface="Tahoma" panose="020B0604030504040204" pitchFamily="34" charset="0"/>
                          <a:ea typeface="Tahoma" panose="020B0604030504040204" pitchFamily="34" charset="0"/>
                          <a:cs typeface="Tahoma" panose="020B0604030504040204" pitchFamily="34" charset="0"/>
                        </a:rPr>
                        <a:t>30.3</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1" dirty="0" smtClean="0">
                          <a:effectLst/>
                          <a:latin typeface="Tahoma" panose="020B0604030504040204" pitchFamily="34" charset="0"/>
                          <a:ea typeface="Tahoma" panose="020B0604030504040204" pitchFamily="34" charset="0"/>
                          <a:cs typeface="Tahoma" panose="020B0604030504040204" pitchFamily="34" charset="0"/>
                        </a:rPr>
                        <a:t>137</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0473">
                <a:tc>
                  <a:txBody>
                    <a:bodyPr/>
                    <a:lstStyle/>
                    <a:p>
                      <a:pPr marL="0" marR="0" algn="l">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Portageville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36.4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118</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00473">
                <a:tc>
                  <a:txBody>
                    <a:bodyPr/>
                    <a:lstStyle/>
                    <a:p>
                      <a:pPr marL="0" marR="0" algn="l">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Pine Tree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35.0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91</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0473">
                <a:tc>
                  <a:txBody>
                    <a:bodyPr/>
                    <a:lstStyle/>
                    <a:p>
                      <a:pPr marL="0" marR="0" algn="l">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Brooksville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33.1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00473">
                <a:tc>
                  <a:txBody>
                    <a:bodyPr/>
                    <a:lstStyle/>
                    <a:p>
                      <a:pPr marL="0" marR="0" algn="l">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St. Joseph</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32.0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57</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0473">
                <a:tc>
                  <a:txBody>
                    <a:bodyPr/>
                    <a:lstStyle/>
                    <a:p>
                      <a:pPr marL="0" marR="0" algn="l">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Newport</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35.3</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spcBef>
                          <a:spcPts val="0"/>
                        </a:spcBef>
                        <a:spcAft>
                          <a:spcPts val="0"/>
                        </a:spcAft>
                      </a:pPr>
                      <a:r>
                        <a:rPr lang="en-US" sz="1800" b="1" dirty="0">
                          <a:effectLst/>
                          <a:latin typeface="Tahoma" panose="020B0604030504040204" pitchFamily="34" charset="0"/>
                          <a:ea typeface="Tahoma" panose="020B0604030504040204" pitchFamily="34" charset="0"/>
                          <a:cs typeface="Tahoma" panose="020B0604030504040204" pitchFamily="34" charset="0"/>
                        </a:rPr>
                        <a:t>18</a:t>
                      </a: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400473">
                <a:tc gridSpan="2">
                  <a:txBody>
                    <a:bodyPr/>
                    <a:lstStyle/>
                    <a:p>
                      <a:pPr marL="0" marR="0" algn="ctr">
                        <a:spcBef>
                          <a:spcPts val="0"/>
                        </a:spcBef>
                        <a:spcAft>
                          <a:spcPts val="0"/>
                        </a:spcAft>
                      </a:pPr>
                      <a:r>
                        <a:rPr lang="en-US" sz="1800" b="1" i="0" dirty="0">
                          <a:effectLst/>
                          <a:latin typeface="Tahoma" panose="020B0604030504040204" pitchFamily="34" charset="0"/>
                          <a:ea typeface="Tahoma" panose="020B0604030504040204" pitchFamily="34" charset="0"/>
                          <a:cs typeface="Tahoma" panose="020B0604030504040204" pitchFamily="34" charset="0"/>
                        </a:rPr>
                        <a:t>LSD</a:t>
                      </a:r>
                      <a:r>
                        <a:rPr lang="en-US" sz="1800" b="1" i="0" baseline="-25000" dirty="0">
                          <a:effectLst/>
                          <a:latin typeface="Tahoma" panose="020B0604030504040204" pitchFamily="34" charset="0"/>
                          <a:ea typeface="Tahoma" panose="020B0604030504040204" pitchFamily="34" charset="0"/>
                          <a:cs typeface="Tahoma" panose="020B0604030504040204" pitchFamily="34" charset="0"/>
                        </a:rPr>
                        <a:t>0.5</a:t>
                      </a:r>
                      <a:endParaRPr lang="en-US" sz="1800" b="1" i="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800" b="1" i="1" dirty="0">
                          <a:effectLst/>
                          <a:latin typeface="Tahoma" panose="020B0604030504040204" pitchFamily="34" charset="0"/>
                          <a:ea typeface="Tahoma" panose="020B0604030504040204" pitchFamily="34" charset="0"/>
                          <a:cs typeface="Tahoma" panose="020B0604030504040204" pitchFamily="34" charset="0"/>
                        </a:rPr>
                        <a:t>13.0</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0473">
                <a:tc gridSpan="2">
                  <a:txBody>
                    <a:bodyPr/>
                    <a:lstStyle/>
                    <a:p>
                      <a:pPr marL="0" marR="0" algn="ctr">
                        <a:spcBef>
                          <a:spcPts val="0"/>
                        </a:spcBef>
                        <a:spcAft>
                          <a:spcPts val="0"/>
                        </a:spcAft>
                      </a:pPr>
                      <a:r>
                        <a:rPr lang="en-US" sz="1800" b="1" i="0" dirty="0">
                          <a:effectLst/>
                          <a:latin typeface="Tahoma" panose="020B0604030504040204" pitchFamily="34" charset="0"/>
                          <a:ea typeface="Tahoma" panose="020B0604030504040204" pitchFamily="34" charset="0"/>
                          <a:cs typeface="Tahoma" panose="020B0604030504040204" pitchFamily="34" charset="0"/>
                        </a:rPr>
                        <a:t>P-value</a:t>
                      </a:r>
                    </a:p>
                  </a:txBody>
                  <a:tcPr marL="68580" marR="6858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algn="ctr">
                        <a:spcBef>
                          <a:spcPts val="0"/>
                        </a:spcBef>
                        <a:spcAft>
                          <a:spcPts val="0"/>
                        </a:spcAft>
                      </a:pPr>
                      <a:r>
                        <a:rPr lang="en-US" sz="1800" b="1" i="1" dirty="0">
                          <a:effectLst/>
                          <a:latin typeface="Tahoma" panose="020B0604030504040204" pitchFamily="34" charset="0"/>
                          <a:ea typeface="Tahoma" panose="020B0604030504040204" pitchFamily="34" charset="0"/>
                          <a:cs typeface="Tahoma" panose="020B0604030504040204" pitchFamily="34" charset="0"/>
                        </a:rPr>
                        <a:t>&lt;0.0001</a:t>
                      </a:r>
                      <a:endParaRPr lang="en-US" sz="1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TextBox 4"/>
          <p:cNvSpPr txBox="1"/>
          <p:nvPr/>
        </p:nvSpPr>
        <p:spPr>
          <a:xfrm>
            <a:off x="1181100" y="4988826"/>
            <a:ext cx="6781800" cy="923330"/>
          </a:xfrm>
          <a:prstGeom prst="rect">
            <a:avLst/>
          </a:prstGeom>
          <a:solidFill>
            <a:schemeClr val="bg1">
              <a:lumMod val="65000"/>
            </a:schemeClr>
          </a:solidFill>
          <a:ln w="19050">
            <a:solidFill>
              <a:schemeClr val="tx1"/>
            </a:solidFill>
          </a:ln>
        </p:spPr>
        <p:txBody>
          <a:bodyPr wrap="squar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No Milo was harvested in 2014 at Stoneville due to severe damage from sugarcane aphid. Low corn yields at Newport were do to abundant rainfall</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1" y="6024183"/>
            <a:ext cx="9143999" cy="833817"/>
            <a:chOff x="1" y="5952067"/>
            <a:chExt cx="9143999" cy="905933"/>
          </a:xfrm>
        </p:grpSpPr>
        <p:sp>
          <p:nvSpPr>
            <p:cNvPr id="8" name="Rectangle 7"/>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spTree>
    <p:extLst>
      <p:ext uri="{BB962C8B-B14F-4D97-AF65-F5344CB8AC3E}">
        <p14:creationId xmlns:p14="http://schemas.microsoft.com/office/powerpoint/2010/main" val="666871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9067"/>
          </a:xfrm>
        </p:spPr>
        <p:txBody>
          <a:bodyPr/>
          <a:lstStyle/>
          <a:p>
            <a:pPr algn="ctr"/>
            <a:r>
              <a:rPr lang="en-US" b="1" dirty="0" smtClean="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Baseline Nematode Values</a:t>
            </a:r>
            <a:endParaRPr lang="en-US" b="1" dirty="0">
              <a:solidFill>
                <a:schemeClr val="bg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1" y="6024183"/>
            <a:ext cx="9143999" cy="833817"/>
            <a:chOff x="1" y="5952067"/>
            <a:chExt cx="9143999" cy="905933"/>
          </a:xfrm>
        </p:grpSpPr>
        <p:sp>
          <p:nvSpPr>
            <p:cNvPr id="5" name="Rectangle 4"/>
            <p:cNvSpPr/>
            <p:nvPr/>
          </p:nvSpPr>
          <p:spPr>
            <a:xfrm>
              <a:off x="1" y="5952067"/>
              <a:ext cx="9143999" cy="90593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7E6E6">
                    <a:lumMod val="75000"/>
                  </a:srgb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5952067"/>
              <a:ext cx="5841007" cy="890298"/>
            </a:xfrm>
            <a:prstGeom prst="rect">
              <a:avLst/>
            </a:prstGeom>
          </p:spPr>
        </p:pic>
      </p:grpSp>
      <p:pic>
        <p:nvPicPr>
          <p:cNvPr id="7" name="table"/>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32468" y="1294726"/>
            <a:ext cx="7325480" cy="3565141"/>
          </a:xfrm>
          <a:prstGeom prst="rect">
            <a:avLst/>
          </a:prstGeom>
          <a:solidFill>
            <a:schemeClr val="bg1">
              <a:lumMod val="75000"/>
            </a:schemeClr>
          </a:solidFill>
          <a:ln w="38100">
            <a:solidFill>
              <a:schemeClr val="tx1"/>
            </a:solidFill>
          </a:ln>
        </p:spPr>
      </p:pic>
    </p:spTree>
    <p:extLst>
      <p:ext uri="{BB962C8B-B14F-4D97-AF65-F5344CB8AC3E}">
        <p14:creationId xmlns:p14="http://schemas.microsoft.com/office/powerpoint/2010/main" val="155947275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692</Words>
  <Application>Microsoft Office PowerPoint</Application>
  <PresentationFormat>On-screen Show (4:3)</PresentationFormat>
  <Paragraphs>325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Tahoma</vt:lpstr>
      <vt:lpstr>1_Office Theme</vt:lpstr>
      <vt:lpstr>Feed Grains Impact on Soybean Yields - Update</vt:lpstr>
      <vt:lpstr>Rational and Justification </vt:lpstr>
      <vt:lpstr>Rational and Justification</vt:lpstr>
      <vt:lpstr>Treatments</vt:lpstr>
      <vt:lpstr>Why are we interested in Residue Management?</vt:lpstr>
      <vt:lpstr>Soybean Baseline Yield</vt:lpstr>
      <vt:lpstr>Corn Yield Baseline Yield</vt:lpstr>
      <vt:lpstr>Grain Sorghum Baseline Yields</vt:lpstr>
      <vt:lpstr>Baseline Nematode Values</vt:lpstr>
      <vt:lpstr>2015 Corn Yields – Irrigation and Residue Management</vt:lpstr>
      <vt:lpstr>2015 Soybean Yields – Irrigation and Residue Management</vt:lpstr>
      <vt:lpstr>2015 Milo Yields – Irrigation and Residue Management</vt:lpstr>
      <vt:lpstr>2015 Soil Test Baseline  – Post 2014 Crop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group Effort</vt:lpstr>
      <vt:lpstr>Year 1 Production Issues – Greater Mid-South</vt:lpstr>
      <vt:lpstr>Year 1 Production Issues - Texas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Bobby R. Golden</dc:creator>
  <cp:lastModifiedBy>Bobby R. Golden</cp:lastModifiedBy>
  <cp:revision>23</cp:revision>
  <dcterms:created xsi:type="dcterms:W3CDTF">2015-12-20T18:30:00Z</dcterms:created>
  <dcterms:modified xsi:type="dcterms:W3CDTF">2016-01-12T19:49:35Z</dcterms:modified>
</cp:coreProperties>
</file>